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64" r:id="rId2"/>
    <p:sldId id="2694" r:id="rId3"/>
    <p:sldId id="1882" r:id="rId4"/>
    <p:sldId id="945" r:id="rId5"/>
    <p:sldId id="2698" r:id="rId6"/>
    <p:sldId id="2711" r:id="rId7"/>
    <p:sldId id="401" r:id="rId8"/>
    <p:sldId id="2700" r:id="rId9"/>
    <p:sldId id="2707" r:id="rId10"/>
    <p:sldId id="2704" r:id="rId11"/>
    <p:sldId id="2713" r:id="rId12"/>
    <p:sldId id="292" r:id="rId13"/>
    <p:sldId id="2705" r:id="rId14"/>
    <p:sldId id="2712" r:id="rId15"/>
    <p:sldId id="2702" r:id="rId16"/>
    <p:sldId id="2696" r:id="rId17"/>
    <p:sldId id="2706" r:id="rId18"/>
    <p:sldId id="951" r:id="rId19"/>
    <p:sldId id="924" r:id="rId20"/>
    <p:sldId id="1989" r:id="rId21"/>
    <p:sldId id="1450" r:id="rId22"/>
    <p:sldId id="361" r:id="rId23"/>
    <p:sldId id="443" r:id="rId24"/>
    <p:sldId id="94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wanath.ramakirishna" initials="v" lastIdx="17" clrIdx="0">
    <p:extLst>
      <p:ext uri="{19B8F6BF-5375-455C-9EA6-DF929625EA0E}">
        <p15:presenceInfo xmlns:p15="http://schemas.microsoft.com/office/powerpoint/2012/main" userId="S::viswanath.ramakirishna@latentview365.onmicrosoft.com::1589908f-7440-487b-ba10-0d358a5939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7F7F7F"/>
    <a:srgbClr val="1957A3"/>
    <a:srgbClr val="8CABD1"/>
    <a:srgbClr val="86B1B9"/>
    <a:srgbClr val="137B82"/>
    <a:srgbClr val="D0E0E3"/>
    <a:srgbClr val="A1D7C9"/>
    <a:srgbClr val="44B09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32" autoAdjust="0"/>
    <p:restoredTop sz="92975" autoAdjust="0"/>
  </p:normalViewPr>
  <p:slideViewPr>
    <p:cSldViewPr snapToGrid="0">
      <p:cViewPr>
        <p:scale>
          <a:sx n="60" d="100"/>
          <a:sy n="60" d="100"/>
        </p:scale>
        <p:origin x="420"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8AD058-D13F-49CB-9D55-C2588C21697B}"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C502BDF5-19B1-4169-83CD-3DD59478B770}">
      <dgm:prSet phldrT="[Text]" custT="1"/>
      <dgm:spPr/>
      <dgm:t>
        <a:bodyPr/>
        <a:lstStyle/>
        <a:p>
          <a:r>
            <a:rPr lang="en-US" sz="1100" dirty="0">
              <a:latin typeface="Segoe UI" panose="020B0502040204020203" pitchFamily="34" charset="0"/>
              <a:cs typeface="Segoe UI" panose="020B0502040204020203" pitchFamily="34" charset="0"/>
            </a:rPr>
            <a:t>Customer Transactional Data</a:t>
          </a:r>
          <a:endParaRPr lang="en-IN" sz="1100" dirty="0">
            <a:latin typeface="Segoe UI" panose="020B0502040204020203" pitchFamily="34" charset="0"/>
            <a:cs typeface="Segoe UI" panose="020B0502040204020203" pitchFamily="34" charset="0"/>
          </a:endParaRPr>
        </a:p>
      </dgm:t>
    </dgm:pt>
    <dgm:pt modelId="{5A48BEA6-2BD6-4FB6-9F4B-040883539C34}" type="parTrans" cxnId="{C672AAE7-E201-44D7-AF32-75B4312C71C7}">
      <dgm:prSet/>
      <dgm:spPr/>
      <dgm:t>
        <a:bodyPr/>
        <a:lstStyle/>
        <a:p>
          <a:endParaRPr lang="en-IN" sz="1100">
            <a:latin typeface="Segoe UI" panose="020B0502040204020203" pitchFamily="34" charset="0"/>
            <a:cs typeface="Segoe UI" panose="020B0502040204020203" pitchFamily="34" charset="0"/>
          </a:endParaRPr>
        </a:p>
      </dgm:t>
    </dgm:pt>
    <dgm:pt modelId="{DDEC3C53-912F-4FB2-B33E-40F812E7E968}" type="sibTrans" cxnId="{C672AAE7-E201-44D7-AF32-75B4312C71C7}">
      <dgm:prSet custT="1"/>
      <dgm:spPr/>
      <dgm:t>
        <a:bodyPr/>
        <a:lstStyle/>
        <a:p>
          <a:endParaRPr lang="en-IN" sz="1100">
            <a:latin typeface="Segoe UI" panose="020B0502040204020203" pitchFamily="34" charset="0"/>
            <a:cs typeface="Segoe UI" panose="020B0502040204020203" pitchFamily="34" charset="0"/>
          </a:endParaRPr>
        </a:p>
      </dgm:t>
    </dgm:pt>
    <dgm:pt modelId="{CA7A3B49-1B4E-43BC-A016-5CC74484CBE5}">
      <dgm:prSet phldrT="[Text]" custT="1"/>
      <dgm:spPr/>
      <dgm:t>
        <a:bodyPr/>
        <a:lstStyle/>
        <a:p>
          <a:r>
            <a:rPr lang="en-US" sz="1100" dirty="0">
              <a:latin typeface="Segoe UI" panose="020B0502040204020203" pitchFamily="34" charset="0"/>
              <a:cs typeface="Segoe UI" panose="020B0502040204020203" pitchFamily="34" charset="0"/>
            </a:rPr>
            <a:t>Exploratory Data Analysis</a:t>
          </a:r>
          <a:endParaRPr lang="en-IN" sz="1100" dirty="0">
            <a:latin typeface="Segoe UI" panose="020B0502040204020203" pitchFamily="34" charset="0"/>
            <a:cs typeface="Segoe UI" panose="020B0502040204020203" pitchFamily="34" charset="0"/>
          </a:endParaRPr>
        </a:p>
      </dgm:t>
    </dgm:pt>
    <dgm:pt modelId="{2F894455-1671-41D8-A50F-F91D85B3744A}" type="parTrans" cxnId="{7194D450-A9C3-4E81-811D-2A1AAE2A313A}">
      <dgm:prSet/>
      <dgm:spPr/>
      <dgm:t>
        <a:bodyPr/>
        <a:lstStyle/>
        <a:p>
          <a:endParaRPr lang="en-IN" sz="1100">
            <a:latin typeface="Segoe UI" panose="020B0502040204020203" pitchFamily="34" charset="0"/>
            <a:cs typeface="Segoe UI" panose="020B0502040204020203" pitchFamily="34" charset="0"/>
          </a:endParaRPr>
        </a:p>
      </dgm:t>
    </dgm:pt>
    <dgm:pt modelId="{FA5E357F-BC1A-4A7F-9526-F1B06676858A}" type="sibTrans" cxnId="{7194D450-A9C3-4E81-811D-2A1AAE2A313A}">
      <dgm:prSet custT="1"/>
      <dgm:spPr/>
      <dgm:t>
        <a:bodyPr/>
        <a:lstStyle/>
        <a:p>
          <a:endParaRPr lang="en-IN" sz="1100">
            <a:latin typeface="Segoe UI" panose="020B0502040204020203" pitchFamily="34" charset="0"/>
            <a:cs typeface="Segoe UI" panose="020B0502040204020203" pitchFamily="34" charset="0"/>
          </a:endParaRPr>
        </a:p>
      </dgm:t>
    </dgm:pt>
    <dgm:pt modelId="{0CA3E110-91EE-4C7D-A3B0-5CE47D1C105F}">
      <dgm:prSet phldrT="[Text]" custT="1"/>
      <dgm:spPr/>
      <dgm:t>
        <a:bodyPr/>
        <a:lstStyle/>
        <a:p>
          <a:r>
            <a:rPr lang="en-US" sz="1100" dirty="0">
              <a:latin typeface="Segoe UI" panose="020B0502040204020203" pitchFamily="34" charset="0"/>
              <a:cs typeface="Segoe UI" panose="020B0502040204020203" pitchFamily="34" charset="0"/>
            </a:rPr>
            <a:t>Clustering</a:t>
          </a:r>
          <a:endParaRPr lang="en-IN" sz="1100" dirty="0">
            <a:latin typeface="Segoe UI" panose="020B0502040204020203" pitchFamily="34" charset="0"/>
            <a:cs typeface="Segoe UI" panose="020B0502040204020203" pitchFamily="34" charset="0"/>
          </a:endParaRPr>
        </a:p>
      </dgm:t>
    </dgm:pt>
    <dgm:pt modelId="{686283F1-A318-4B91-AF8F-3D9D3F4D97B4}" type="parTrans" cxnId="{D37586DB-7F6C-4756-9961-9EDB81E85AC3}">
      <dgm:prSet/>
      <dgm:spPr/>
      <dgm:t>
        <a:bodyPr/>
        <a:lstStyle/>
        <a:p>
          <a:endParaRPr lang="en-IN" sz="1100">
            <a:latin typeface="Segoe UI" panose="020B0502040204020203" pitchFamily="34" charset="0"/>
            <a:cs typeface="Segoe UI" panose="020B0502040204020203" pitchFamily="34" charset="0"/>
          </a:endParaRPr>
        </a:p>
      </dgm:t>
    </dgm:pt>
    <dgm:pt modelId="{A39A9D7C-643B-4E25-8E23-52724DA9CF66}" type="sibTrans" cxnId="{D37586DB-7F6C-4756-9961-9EDB81E85AC3}">
      <dgm:prSet custT="1"/>
      <dgm:spPr/>
      <dgm:t>
        <a:bodyPr/>
        <a:lstStyle/>
        <a:p>
          <a:endParaRPr lang="en-IN" sz="1100">
            <a:latin typeface="Segoe UI" panose="020B0502040204020203" pitchFamily="34" charset="0"/>
            <a:cs typeface="Segoe UI" panose="020B0502040204020203" pitchFamily="34" charset="0"/>
          </a:endParaRPr>
        </a:p>
      </dgm:t>
    </dgm:pt>
    <dgm:pt modelId="{5F696E07-2B21-40A8-A385-9C8C8CAD6781}">
      <dgm:prSet phldrT="[Text]" custT="1"/>
      <dgm:spPr/>
      <dgm:t>
        <a:bodyPr/>
        <a:lstStyle/>
        <a:p>
          <a:r>
            <a:rPr lang="en-US" sz="1100" dirty="0">
              <a:latin typeface="Segoe UI" panose="020B0502040204020203" pitchFamily="34" charset="0"/>
              <a:cs typeface="Segoe UI" panose="020B0502040204020203" pitchFamily="34" charset="0"/>
            </a:rPr>
            <a:t>Identifying Target Segments</a:t>
          </a:r>
          <a:endParaRPr lang="en-IN" sz="1100" dirty="0">
            <a:latin typeface="Segoe UI" panose="020B0502040204020203" pitchFamily="34" charset="0"/>
            <a:cs typeface="Segoe UI" panose="020B0502040204020203" pitchFamily="34" charset="0"/>
          </a:endParaRPr>
        </a:p>
      </dgm:t>
    </dgm:pt>
    <dgm:pt modelId="{94D79C65-788D-4DC4-B358-0EB5396BB1DE}" type="parTrans" cxnId="{7AE78E79-2644-44EC-8F53-F6D3C16831DB}">
      <dgm:prSet/>
      <dgm:spPr/>
      <dgm:t>
        <a:bodyPr/>
        <a:lstStyle/>
        <a:p>
          <a:endParaRPr lang="en-IN" sz="1100">
            <a:latin typeface="Segoe UI" panose="020B0502040204020203" pitchFamily="34" charset="0"/>
            <a:cs typeface="Segoe UI" panose="020B0502040204020203" pitchFamily="34" charset="0"/>
          </a:endParaRPr>
        </a:p>
      </dgm:t>
    </dgm:pt>
    <dgm:pt modelId="{DBF108CE-E72D-4B81-BA22-DF8E485824B9}" type="sibTrans" cxnId="{7AE78E79-2644-44EC-8F53-F6D3C16831DB}">
      <dgm:prSet custT="1"/>
      <dgm:spPr/>
      <dgm:t>
        <a:bodyPr/>
        <a:lstStyle/>
        <a:p>
          <a:endParaRPr lang="en-IN" sz="1100">
            <a:latin typeface="Segoe UI" panose="020B0502040204020203" pitchFamily="34" charset="0"/>
            <a:cs typeface="Segoe UI" panose="020B0502040204020203" pitchFamily="34" charset="0"/>
          </a:endParaRPr>
        </a:p>
      </dgm:t>
    </dgm:pt>
    <dgm:pt modelId="{299E0759-1720-43D6-9371-73C5829A8702}">
      <dgm:prSet phldrT="[Text]" custT="1"/>
      <dgm:spPr/>
      <dgm:t>
        <a:bodyPr/>
        <a:lstStyle/>
        <a:p>
          <a:r>
            <a:rPr lang="en-US" sz="1100" dirty="0">
              <a:latin typeface="Segoe UI" panose="020B0502040204020203" pitchFamily="34" charset="0"/>
              <a:cs typeface="Segoe UI" panose="020B0502040204020203" pitchFamily="34" charset="0"/>
            </a:rPr>
            <a:t>Product Recommendation</a:t>
          </a:r>
          <a:endParaRPr lang="en-IN" sz="1100" dirty="0">
            <a:latin typeface="Segoe UI" panose="020B0502040204020203" pitchFamily="34" charset="0"/>
            <a:cs typeface="Segoe UI" panose="020B0502040204020203" pitchFamily="34" charset="0"/>
          </a:endParaRPr>
        </a:p>
      </dgm:t>
    </dgm:pt>
    <dgm:pt modelId="{4350F80A-DD14-4CB2-9BD4-6FAA2D59501A}" type="parTrans" cxnId="{1684B0F5-7E5B-475A-AD4D-7D3B341B477E}">
      <dgm:prSet/>
      <dgm:spPr/>
      <dgm:t>
        <a:bodyPr/>
        <a:lstStyle/>
        <a:p>
          <a:endParaRPr lang="en-IN" sz="1100">
            <a:latin typeface="Segoe UI" panose="020B0502040204020203" pitchFamily="34" charset="0"/>
            <a:cs typeface="Segoe UI" panose="020B0502040204020203" pitchFamily="34" charset="0"/>
          </a:endParaRPr>
        </a:p>
      </dgm:t>
    </dgm:pt>
    <dgm:pt modelId="{6BAB9F91-CD07-4F5B-BA73-08F85DA62C4E}" type="sibTrans" cxnId="{1684B0F5-7E5B-475A-AD4D-7D3B341B477E}">
      <dgm:prSet custT="1"/>
      <dgm:spPr/>
      <dgm:t>
        <a:bodyPr/>
        <a:lstStyle/>
        <a:p>
          <a:endParaRPr lang="en-IN" sz="1100">
            <a:latin typeface="Segoe UI" panose="020B0502040204020203" pitchFamily="34" charset="0"/>
            <a:cs typeface="Segoe UI" panose="020B0502040204020203" pitchFamily="34" charset="0"/>
          </a:endParaRPr>
        </a:p>
      </dgm:t>
    </dgm:pt>
    <dgm:pt modelId="{84E946A4-2F3E-40C0-87C0-17FA87FA5B9E}">
      <dgm:prSet custT="1"/>
      <dgm:spPr/>
      <dgm:t>
        <a:bodyPr/>
        <a:lstStyle/>
        <a:p>
          <a:r>
            <a:rPr lang="en-US" sz="1100" dirty="0">
              <a:latin typeface="Segoe UI" panose="020B0502040204020203" pitchFamily="34" charset="0"/>
              <a:cs typeface="Segoe UI" panose="020B0502040204020203" pitchFamily="34" charset="0"/>
            </a:rPr>
            <a:t>Augment with External Data</a:t>
          </a:r>
          <a:endParaRPr lang="en-IN" sz="1100" dirty="0">
            <a:latin typeface="Segoe UI" panose="020B0502040204020203" pitchFamily="34" charset="0"/>
            <a:cs typeface="Segoe UI" panose="020B0502040204020203" pitchFamily="34" charset="0"/>
          </a:endParaRPr>
        </a:p>
      </dgm:t>
    </dgm:pt>
    <dgm:pt modelId="{13F5E4EF-0835-46C3-ACFE-270F2199A44A}" type="parTrans" cxnId="{70602D3D-2646-42E2-AAAC-8B2C4502FA14}">
      <dgm:prSet/>
      <dgm:spPr/>
      <dgm:t>
        <a:bodyPr/>
        <a:lstStyle/>
        <a:p>
          <a:endParaRPr lang="en-IN" sz="1100">
            <a:latin typeface="Segoe UI" panose="020B0502040204020203" pitchFamily="34" charset="0"/>
            <a:cs typeface="Segoe UI" panose="020B0502040204020203" pitchFamily="34" charset="0"/>
          </a:endParaRPr>
        </a:p>
      </dgm:t>
    </dgm:pt>
    <dgm:pt modelId="{63F82C92-4CAD-4B23-B1C2-E41C04BA91D0}" type="sibTrans" cxnId="{70602D3D-2646-42E2-AAAC-8B2C4502FA14}">
      <dgm:prSet custT="1"/>
      <dgm:spPr/>
      <dgm:t>
        <a:bodyPr/>
        <a:lstStyle/>
        <a:p>
          <a:endParaRPr lang="en-IN" sz="1100">
            <a:latin typeface="Segoe UI" panose="020B0502040204020203" pitchFamily="34" charset="0"/>
            <a:cs typeface="Segoe UI" panose="020B0502040204020203" pitchFamily="34" charset="0"/>
          </a:endParaRPr>
        </a:p>
      </dgm:t>
    </dgm:pt>
    <dgm:pt modelId="{1662CEFA-6E85-4031-9EA9-CC8100A47C1E}">
      <dgm:prSet custT="1"/>
      <dgm:spPr/>
      <dgm:t>
        <a:bodyPr/>
        <a:lstStyle/>
        <a:p>
          <a:r>
            <a:rPr lang="en-US" sz="1100" dirty="0">
              <a:latin typeface="Segoe UI" panose="020B0502040204020203" pitchFamily="34" charset="0"/>
              <a:cs typeface="Segoe UI" panose="020B0502040204020203" pitchFamily="34" charset="0"/>
            </a:rPr>
            <a:t>Evaluate Model Performance</a:t>
          </a:r>
          <a:endParaRPr lang="en-IN" sz="1100" dirty="0">
            <a:latin typeface="Segoe UI" panose="020B0502040204020203" pitchFamily="34" charset="0"/>
            <a:cs typeface="Segoe UI" panose="020B0502040204020203" pitchFamily="34" charset="0"/>
          </a:endParaRPr>
        </a:p>
      </dgm:t>
    </dgm:pt>
    <dgm:pt modelId="{576A79FA-571C-4967-9213-C66EE99C62DB}" type="parTrans" cxnId="{0A09A67E-D529-40AD-96A6-E3B118F1ADD8}">
      <dgm:prSet/>
      <dgm:spPr/>
      <dgm:t>
        <a:bodyPr/>
        <a:lstStyle/>
        <a:p>
          <a:endParaRPr lang="en-IN" sz="1100">
            <a:latin typeface="Segoe UI" panose="020B0502040204020203" pitchFamily="34" charset="0"/>
            <a:cs typeface="Segoe UI" panose="020B0502040204020203" pitchFamily="34" charset="0"/>
          </a:endParaRPr>
        </a:p>
      </dgm:t>
    </dgm:pt>
    <dgm:pt modelId="{C9E85828-AD53-49D9-9AFD-B5B66FBB8A83}" type="sibTrans" cxnId="{0A09A67E-D529-40AD-96A6-E3B118F1ADD8}">
      <dgm:prSet custT="1"/>
      <dgm:spPr/>
      <dgm:t>
        <a:bodyPr/>
        <a:lstStyle/>
        <a:p>
          <a:endParaRPr lang="en-IN" sz="1100">
            <a:latin typeface="Segoe UI" panose="020B0502040204020203" pitchFamily="34" charset="0"/>
            <a:cs typeface="Segoe UI" panose="020B0502040204020203" pitchFamily="34" charset="0"/>
          </a:endParaRPr>
        </a:p>
      </dgm:t>
    </dgm:pt>
    <dgm:pt modelId="{FD159EBC-D338-4092-BBB0-5A6462DB6F76}">
      <dgm:prSet custT="1"/>
      <dgm:spPr/>
      <dgm:t>
        <a:bodyPr/>
        <a:lstStyle/>
        <a:p>
          <a:r>
            <a:rPr lang="en-US" sz="1100" dirty="0">
              <a:latin typeface="Segoe UI" panose="020B0502040204020203" pitchFamily="34" charset="0"/>
              <a:cs typeface="Segoe UI" panose="020B0502040204020203" pitchFamily="34" charset="0"/>
            </a:rPr>
            <a:t>Refine Existing Models</a:t>
          </a:r>
          <a:endParaRPr lang="en-IN" sz="1100" dirty="0">
            <a:latin typeface="Segoe UI" panose="020B0502040204020203" pitchFamily="34" charset="0"/>
            <a:cs typeface="Segoe UI" panose="020B0502040204020203" pitchFamily="34" charset="0"/>
          </a:endParaRPr>
        </a:p>
      </dgm:t>
    </dgm:pt>
    <dgm:pt modelId="{ED2FD7F5-190B-410F-B967-9C09DEDC6C25}" type="parTrans" cxnId="{1514BE88-51DD-4725-AFCB-5C7D5B0C627D}">
      <dgm:prSet/>
      <dgm:spPr/>
      <dgm:t>
        <a:bodyPr/>
        <a:lstStyle/>
        <a:p>
          <a:endParaRPr lang="en-IN" sz="1100">
            <a:latin typeface="Segoe UI" panose="020B0502040204020203" pitchFamily="34" charset="0"/>
            <a:cs typeface="Segoe UI" panose="020B0502040204020203" pitchFamily="34" charset="0"/>
          </a:endParaRPr>
        </a:p>
      </dgm:t>
    </dgm:pt>
    <dgm:pt modelId="{EED4FF84-0DF6-49ED-A6D5-FE36C2406F01}" type="sibTrans" cxnId="{1514BE88-51DD-4725-AFCB-5C7D5B0C627D}">
      <dgm:prSet custT="1"/>
      <dgm:spPr/>
      <dgm:t>
        <a:bodyPr/>
        <a:lstStyle/>
        <a:p>
          <a:endParaRPr lang="en-IN" sz="1100">
            <a:latin typeface="Segoe UI" panose="020B0502040204020203" pitchFamily="34" charset="0"/>
            <a:cs typeface="Segoe UI" panose="020B0502040204020203" pitchFamily="34" charset="0"/>
          </a:endParaRPr>
        </a:p>
      </dgm:t>
    </dgm:pt>
    <dgm:pt modelId="{360EB7C0-0A2C-4853-B250-D3EFA98A3F14}" type="pres">
      <dgm:prSet presAssocID="{FE8AD058-D13F-49CB-9D55-C2588C21697B}" presName="cycle" presStyleCnt="0">
        <dgm:presLayoutVars>
          <dgm:dir/>
          <dgm:resizeHandles val="exact"/>
        </dgm:presLayoutVars>
      </dgm:prSet>
      <dgm:spPr/>
    </dgm:pt>
    <dgm:pt modelId="{82FEFD4C-77F2-4DFD-ABFB-E91E018F7EA8}" type="pres">
      <dgm:prSet presAssocID="{C502BDF5-19B1-4169-83CD-3DD59478B770}" presName="node" presStyleLbl="node1" presStyleIdx="0" presStyleCnt="8" custScaleX="114101">
        <dgm:presLayoutVars>
          <dgm:bulletEnabled val="1"/>
        </dgm:presLayoutVars>
      </dgm:prSet>
      <dgm:spPr/>
    </dgm:pt>
    <dgm:pt modelId="{F00A9249-E8F4-475B-8876-AF1890D3466E}" type="pres">
      <dgm:prSet presAssocID="{DDEC3C53-912F-4FB2-B33E-40F812E7E968}" presName="sibTrans" presStyleLbl="sibTrans2D1" presStyleIdx="0" presStyleCnt="8"/>
      <dgm:spPr/>
    </dgm:pt>
    <dgm:pt modelId="{900DB66B-6AAC-49F3-89CB-BCEC35531BA4}" type="pres">
      <dgm:prSet presAssocID="{DDEC3C53-912F-4FB2-B33E-40F812E7E968}" presName="connectorText" presStyleLbl="sibTrans2D1" presStyleIdx="0" presStyleCnt="8"/>
      <dgm:spPr/>
    </dgm:pt>
    <dgm:pt modelId="{C3A37F10-0096-448C-A149-246ED08408B7}" type="pres">
      <dgm:prSet presAssocID="{CA7A3B49-1B4E-43BC-A016-5CC74484CBE5}" presName="node" presStyleLbl="node1" presStyleIdx="1" presStyleCnt="8">
        <dgm:presLayoutVars>
          <dgm:bulletEnabled val="1"/>
        </dgm:presLayoutVars>
      </dgm:prSet>
      <dgm:spPr/>
    </dgm:pt>
    <dgm:pt modelId="{ACB226DC-9695-4F62-84D5-DAB030B46654}" type="pres">
      <dgm:prSet presAssocID="{FA5E357F-BC1A-4A7F-9526-F1B06676858A}" presName="sibTrans" presStyleLbl="sibTrans2D1" presStyleIdx="1" presStyleCnt="8"/>
      <dgm:spPr/>
    </dgm:pt>
    <dgm:pt modelId="{B47F16A1-A12D-4E5E-BBD8-4C6DBC5BD66E}" type="pres">
      <dgm:prSet presAssocID="{FA5E357F-BC1A-4A7F-9526-F1B06676858A}" presName="connectorText" presStyleLbl="sibTrans2D1" presStyleIdx="1" presStyleCnt="8"/>
      <dgm:spPr/>
    </dgm:pt>
    <dgm:pt modelId="{A77E883B-28CD-4910-A7D2-57AFEEB82DA7}" type="pres">
      <dgm:prSet presAssocID="{0CA3E110-91EE-4C7D-A3B0-5CE47D1C105F}" presName="node" presStyleLbl="node1" presStyleIdx="2" presStyleCnt="8">
        <dgm:presLayoutVars>
          <dgm:bulletEnabled val="1"/>
        </dgm:presLayoutVars>
      </dgm:prSet>
      <dgm:spPr/>
    </dgm:pt>
    <dgm:pt modelId="{0E5B1A56-9461-4DE6-B812-9CA36919FA86}" type="pres">
      <dgm:prSet presAssocID="{A39A9D7C-643B-4E25-8E23-52724DA9CF66}" presName="sibTrans" presStyleLbl="sibTrans2D1" presStyleIdx="2" presStyleCnt="8"/>
      <dgm:spPr/>
    </dgm:pt>
    <dgm:pt modelId="{E015F9ED-A2D2-4CDC-9392-23D611A46D72}" type="pres">
      <dgm:prSet presAssocID="{A39A9D7C-643B-4E25-8E23-52724DA9CF66}" presName="connectorText" presStyleLbl="sibTrans2D1" presStyleIdx="2" presStyleCnt="8"/>
      <dgm:spPr/>
    </dgm:pt>
    <dgm:pt modelId="{31A5E6D1-4AF2-4C3D-8826-D57F02F77A1F}" type="pres">
      <dgm:prSet presAssocID="{5F696E07-2B21-40A8-A385-9C8C8CAD6781}" presName="node" presStyleLbl="node1" presStyleIdx="3" presStyleCnt="8">
        <dgm:presLayoutVars>
          <dgm:bulletEnabled val="1"/>
        </dgm:presLayoutVars>
      </dgm:prSet>
      <dgm:spPr/>
    </dgm:pt>
    <dgm:pt modelId="{E07EC858-3611-44C5-BDC4-C167DE8D3964}" type="pres">
      <dgm:prSet presAssocID="{DBF108CE-E72D-4B81-BA22-DF8E485824B9}" presName="sibTrans" presStyleLbl="sibTrans2D1" presStyleIdx="3" presStyleCnt="8"/>
      <dgm:spPr/>
    </dgm:pt>
    <dgm:pt modelId="{EA7FF9B3-6E34-4A44-980C-B554D612BD9B}" type="pres">
      <dgm:prSet presAssocID="{DBF108CE-E72D-4B81-BA22-DF8E485824B9}" presName="connectorText" presStyleLbl="sibTrans2D1" presStyleIdx="3" presStyleCnt="8"/>
      <dgm:spPr/>
    </dgm:pt>
    <dgm:pt modelId="{6E91385B-9ED9-4FF5-AC58-A5AD1C492460}" type="pres">
      <dgm:prSet presAssocID="{299E0759-1720-43D6-9371-73C5829A8702}" presName="node" presStyleLbl="node1" presStyleIdx="4" presStyleCnt="8">
        <dgm:presLayoutVars>
          <dgm:bulletEnabled val="1"/>
        </dgm:presLayoutVars>
      </dgm:prSet>
      <dgm:spPr/>
    </dgm:pt>
    <dgm:pt modelId="{0018FB23-D9DC-423A-B2CC-1CF6E7B4FF21}" type="pres">
      <dgm:prSet presAssocID="{6BAB9F91-CD07-4F5B-BA73-08F85DA62C4E}" presName="sibTrans" presStyleLbl="sibTrans2D1" presStyleIdx="4" presStyleCnt="8"/>
      <dgm:spPr/>
    </dgm:pt>
    <dgm:pt modelId="{8099B80C-DFBD-40CD-B780-4AA8837101F8}" type="pres">
      <dgm:prSet presAssocID="{6BAB9F91-CD07-4F5B-BA73-08F85DA62C4E}" presName="connectorText" presStyleLbl="sibTrans2D1" presStyleIdx="4" presStyleCnt="8"/>
      <dgm:spPr/>
    </dgm:pt>
    <dgm:pt modelId="{F23DA699-9BC8-407D-8D80-0FF06DD4CD81}" type="pres">
      <dgm:prSet presAssocID="{84E946A4-2F3E-40C0-87C0-17FA87FA5B9E}" presName="node" presStyleLbl="node1" presStyleIdx="5" presStyleCnt="8">
        <dgm:presLayoutVars>
          <dgm:bulletEnabled val="1"/>
        </dgm:presLayoutVars>
      </dgm:prSet>
      <dgm:spPr/>
    </dgm:pt>
    <dgm:pt modelId="{34C75FB7-3D47-4D49-BFC7-8282FA585E4D}" type="pres">
      <dgm:prSet presAssocID="{63F82C92-4CAD-4B23-B1C2-E41C04BA91D0}" presName="sibTrans" presStyleLbl="sibTrans2D1" presStyleIdx="5" presStyleCnt="8"/>
      <dgm:spPr/>
    </dgm:pt>
    <dgm:pt modelId="{8404F3A0-E157-418A-9938-59EB8F1BF70D}" type="pres">
      <dgm:prSet presAssocID="{63F82C92-4CAD-4B23-B1C2-E41C04BA91D0}" presName="connectorText" presStyleLbl="sibTrans2D1" presStyleIdx="5" presStyleCnt="8"/>
      <dgm:spPr/>
    </dgm:pt>
    <dgm:pt modelId="{68DB1399-88BA-48AC-89D9-55C0D6252CCE}" type="pres">
      <dgm:prSet presAssocID="{1662CEFA-6E85-4031-9EA9-CC8100A47C1E}" presName="node" presStyleLbl="node1" presStyleIdx="6" presStyleCnt="8" custScaleX="110131">
        <dgm:presLayoutVars>
          <dgm:bulletEnabled val="1"/>
        </dgm:presLayoutVars>
      </dgm:prSet>
      <dgm:spPr/>
    </dgm:pt>
    <dgm:pt modelId="{2ECF4990-1E82-41F8-A0A9-3F243F2E7300}" type="pres">
      <dgm:prSet presAssocID="{C9E85828-AD53-49D9-9AFD-B5B66FBB8A83}" presName="sibTrans" presStyleLbl="sibTrans2D1" presStyleIdx="6" presStyleCnt="8"/>
      <dgm:spPr/>
    </dgm:pt>
    <dgm:pt modelId="{6F1F82AA-2B9B-4883-BFCD-2849286C2561}" type="pres">
      <dgm:prSet presAssocID="{C9E85828-AD53-49D9-9AFD-B5B66FBB8A83}" presName="connectorText" presStyleLbl="sibTrans2D1" presStyleIdx="6" presStyleCnt="8"/>
      <dgm:spPr/>
    </dgm:pt>
    <dgm:pt modelId="{F6EF2A8B-DB64-4F42-BF3D-5007C8CD29C7}" type="pres">
      <dgm:prSet presAssocID="{FD159EBC-D338-4092-BBB0-5A6462DB6F76}" presName="node" presStyleLbl="node1" presStyleIdx="7" presStyleCnt="8">
        <dgm:presLayoutVars>
          <dgm:bulletEnabled val="1"/>
        </dgm:presLayoutVars>
      </dgm:prSet>
      <dgm:spPr/>
    </dgm:pt>
    <dgm:pt modelId="{5A1B4E1A-9CEE-47C1-861B-EB5B9AB5B10E}" type="pres">
      <dgm:prSet presAssocID="{EED4FF84-0DF6-49ED-A6D5-FE36C2406F01}" presName="sibTrans" presStyleLbl="sibTrans2D1" presStyleIdx="7" presStyleCnt="8"/>
      <dgm:spPr/>
    </dgm:pt>
    <dgm:pt modelId="{12FE712A-A2FC-4778-B94A-6F9D623F9B11}" type="pres">
      <dgm:prSet presAssocID="{EED4FF84-0DF6-49ED-A6D5-FE36C2406F01}" presName="connectorText" presStyleLbl="sibTrans2D1" presStyleIdx="7" presStyleCnt="8"/>
      <dgm:spPr/>
    </dgm:pt>
  </dgm:ptLst>
  <dgm:cxnLst>
    <dgm:cxn modelId="{D4A5C403-4409-4746-89A9-C198EAA13106}" type="presOf" srcId="{1662CEFA-6E85-4031-9EA9-CC8100A47C1E}" destId="{68DB1399-88BA-48AC-89D9-55C0D6252CCE}" srcOrd="0" destOrd="0" presId="urn:microsoft.com/office/officeart/2005/8/layout/cycle2"/>
    <dgm:cxn modelId="{73157006-1C3B-4F0C-A77B-B353CA7471C1}" type="presOf" srcId="{C9E85828-AD53-49D9-9AFD-B5B66FBB8A83}" destId="{6F1F82AA-2B9B-4883-BFCD-2849286C2561}" srcOrd="1" destOrd="0" presId="urn:microsoft.com/office/officeart/2005/8/layout/cycle2"/>
    <dgm:cxn modelId="{2951400A-B38F-4465-BEB6-6A7A6D5B5540}" type="presOf" srcId="{C9E85828-AD53-49D9-9AFD-B5B66FBB8A83}" destId="{2ECF4990-1E82-41F8-A0A9-3F243F2E7300}" srcOrd="0" destOrd="0" presId="urn:microsoft.com/office/officeart/2005/8/layout/cycle2"/>
    <dgm:cxn modelId="{22F45D1D-02AC-44E9-A253-0B7080741132}" type="presOf" srcId="{DBF108CE-E72D-4B81-BA22-DF8E485824B9}" destId="{EA7FF9B3-6E34-4A44-980C-B554D612BD9B}" srcOrd="1" destOrd="0" presId="urn:microsoft.com/office/officeart/2005/8/layout/cycle2"/>
    <dgm:cxn modelId="{DEC23C21-32F5-40CC-A05D-87B477A1CE92}" type="presOf" srcId="{0CA3E110-91EE-4C7D-A3B0-5CE47D1C105F}" destId="{A77E883B-28CD-4910-A7D2-57AFEEB82DA7}" srcOrd="0" destOrd="0" presId="urn:microsoft.com/office/officeart/2005/8/layout/cycle2"/>
    <dgm:cxn modelId="{3661C527-30C6-42FC-B6B6-9D110EBE8194}" type="presOf" srcId="{FE8AD058-D13F-49CB-9D55-C2588C21697B}" destId="{360EB7C0-0A2C-4853-B250-D3EFA98A3F14}" srcOrd="0" destOrd="0" presId="urn:microsoft.com/office/officeart/2005/8/layout/cycle2"/>
    <dgm:cxn modelId="{7D432628-1267-48AF-B1E2-4F2296F3543D}" type="presOf" srcId="{DBF108CE-E72D-4B81-BA22-DF8E485824B9}" destId="{E07EC858-3611-44C5-BDC4-C167DE8D3964}" srcOrd="0" destOrd="0" presId="urn:microsoft.com/office/officeart/2005/8/layout/cycle2"/>
    <dgm:cxn modelId="{70602D3D-2646-42E2-AAAC-8B2C4502FA14}" srcId="{FE8AD058-D13F-49CB-9D55-C2588C21697B}" destId="{84E946A4-2F3E-40C0-87C0-17FA87FA5B9E}" srcOrd="5" destOrd="0" parTransId="{13F5E4EF-0835-46C3-ACFE-270F2199A44A}" sibTransId="{63F82C92-4CAD-4B23-B1C2-E41C04BA91D0}"/>
    <dgm:cxn modelId="{3D08115B-BB0D-4F36-BDF5-4FA7F5340252}" type="presOf" srcId="{84E946A4-2F3E-40C0-87C0-17FA87FA5B9E}" destId="{F23DA699-9BC8-407D-8D80-0FF06DD4CD81}" srcOrd="0" destOrd="0" presId="urn:microsoft.com/office/officeart/2005/8/layout/cycle2"/>
    <dgm:cxn modelId="{75D0615C-511B-475D-9304-61BB099C5E6A}" type="presOf" srcId="{CA7A3B49-1B4E-43BC-A016-5CC74484CBE5}" destId="{C3A37F10-0096-448C-A149-246ED08408B7}" srcOrd="0" destOrd="0" presId="urn:microsoft.com/office/officeart/2005/8/layout/cycle2"/>
    <dgm:cxn modelId="{D99F255D-8871-4032-9ED0-774FE8E685E0}" type="presOf" srcId="{FA5E357F-BC1A-4A7F-9526-F1B06676858A}" destId="{ACB226DC-9695-4F62-84D5-DAB030B46654}" srcOrd="0" destOrd="0" presId="urn:microsoft.com/office/officeart/2005/8/layout/cycle2"/>
    <dgm:cxn modelId="{E48CCB62-9CBD-48B7-B5EE-FB756877769D}" type="presOf" srcId="{63F82C92-4CAD-4B23-B1C2-E41C04BA91D0}" destId="{34C75FB7-3D47-4D49-BFC7-8282FA585E4D}" srcOrd="0" destOrd="0" presId="urn:microsoft.com/office/officeart/2005/8/layout/cycle2"/>
    <dgm:cxn modelId="{7194D450-A9C3-4E81-811D-2A1AAE2A313A}" srcId="{FE8AD058-D13F-49CB-9D55-C2588C21697B}" destId="{CA7A3B49-1B4E-43BC-A016-5CC74484CBE5}" srcOrd="1" destOrd="0" parTransId="{2F894455-1671-41D8-A50F-F91D85B3744A}" sibTransId="{FA5E357F-BC1A-4A7F-9526-F1B06676858A}"/>
    <dgm:cxn modelId="{6C2E1E78-7A5A-41E8-813E-D93DC59DB6EA}" type="presOf" srcId="{FD159EBC-D338-4092-BBB0-5A6462DB6F76}" destId="{F6EF2A8B-DB64-4F42-BF3D-5007C8CD29C7}" srcOrd="0" destOrd="0" presId="urn:microsoft.com/office/officeart/2005/8/layout/cycle2"/>
    <dgm:cxn modelId="{7AE78E79-2644-44EC-8F53-F6D3C16831DB}" srcId="{FE8AD058-D13F-49CB-9D55-C2588C21697B}" destId="{5F696E07-2B21-40A8-A385-9C8C8CAD6781}" srcOrd="3" destOrd="0" parTransId="{94D79C65-788D-4DC4-B358-0EB5396BB1DE}" sibTransId="{DBF108CE-E72D-4B81-BA22-DF8E485824B9}"/>
    <dgm:cxn modelId="{0A09A67E-D529-40AD-96A6-E3B118F1ADD8}" srcId="{FE8AD058-D13F-49CB-9D55-C2588C21697B}" destId="{1662CEFA-6E85-4031-9EA9-CC8100A47C1E}" srcOrd="6" destOrd="0" parTransId="{576A79FA-571C-4967-9213-C66EE99C62DB}" sibTransId="{C9E85828-AD53-49D9-9AFD-B5B66FBB8A83}"/>
    <dgm:cxn modelId="{D093C87E-AA21-45B8-B424-E5E520F1BA88}" type="presOf" srcId="{DDEC3C53-912F-4FB2-B33E-40F812E7E968}" destId="{F00A9249-E8F4-475B-8876-AF1890D3466E}" srcOrd="0" destOrd="0" presId="urn:microsoft.com/office/officeart/2005/8/layout/cycle2"/>
    <dgm:cxn modelId="{1FDACD82-FA15-4C34-9908-5D537C46A79C}" type="presOf" srcId="{FA5E357F-BC1A-4A7F-9526-F1B06676858A}" destId="{B47F16A1-A12D-4E5E-BBD8-4C6DBC5BD66E}" srcOrd="1" destOrd="0" presId="urn:microsoft.com/office/officeart/2005/8/layout/cycle2"/>
    <dgm:cxn modelId="{9D236886-4D66-45A5-BCF3-8264C3C58350}" type="presOf" srcId="{C502BDF5-19B1-4169-83CD-3DD59478B770}" destId="{82FEFD4C-77F2-4DFD-ABFB-E91E018F7EA8}" srcOrd="0" destOrd="0" presId="urn:microsoft.com/office/officeart/2005/8/layout/cycle2"/>
    <dgm:cxn modelId="{1514BE88-51DD-4725-AFCB-5C7D5B0C627D}" srcId="{FE8AD058-D13F-49CB-9D55-C2588C21697B}" destId="{FD159EBC-D338-4092-BBB0-5A6462DB6F76}" srcOrd="7" destOrd="0" parTransId="{ED2FD7F5-190B-410F-B967-9C09DEDC6C25}" sibTransId="{EED4FF84-0DF6-49ED-A6D5-FE36C2406F01}"/>
    <dgm:cxn modelId="{E4475BA2-9FDB-420F-99D0-0F874EE80FF7}" type="presOf" srcId="{63F82C92-4CAD-4B23-B1C2-E41C04BA91D0}" destId="{8404F3A0-E157-418A-9938-59EB8F1BF70D}" srcOrd="1" destOrd="0" presId="urn:microsoft.com/office/officeart/2005/8/layout/cycle2"/>
    <dgm:cxn modelId="{D2C5F4A7-E5D0-4444-AF70-3F595B8F1095}" type="presOf" srcId="{A39A9D7C-643B-4E25-8E23-52724DA9CF66}" destId="{0E5B1A56-9461-4DE6-B812-9CA36919FA86}" srcOrd="0" destOrd="0" presId="urn:microsoft.com/office/officeart/2005/8/layout/cycle2"/>
    <dgm:cxn modelId="{85A144A9-6A96-473F-B6A3-DD2E949A11FB}" type="presOf" srcId="{EED4FF84-0DF6-49ED-A6D5-FE36C2406F01}" destId="{5A1B4E1A-9CEE-47C1-861B-EB5B9AB5B10E}" srcOrd="0" destOrd="0" presId="urn:microsoft.com/office/officeart/2005/8/layout/cycle2"/>
    <dgm:cxn modelId="{023EC4AA-B15D-4700-BE93-033A318C218C}" type="presOf" srcId="{6BAB9F91-CD07-4F5B-BA73-08F85DA62C4E}" destId="{0018FB23-D9DC-423A-B2CC-1CF6E7B4FF21}" srcOrd="0" destOrd="0" presId="urn:microsoft.com/office/officeart/2005/8/layout/cycle2"/>
    <dgm:cxn modelId="{6F8D63B0-59CE-4C6F-A022-E061635AC961}" type="presOf" srcId="{DDEC3C53-912F-4FB2-B33E-40F812E7E968}" destId="{900DB66B-6AAC-49F3-89CB-BCEC35531BA4}" srcOrd="1" destOrd="0" presId="urn:microsoft.com/office/officeart/2005/8/layout/cycle2"/>
    <dgm:cxn modelId="{3AA240B9-E377-426F-B409-115BDC8B954E}" type="presOf" srcId="{A39A9D7C-643B-4E25-8E23-52724DA9CF66}" destId="{E015F9ED-A2D2-4CDC-9392-23D611A46D72}" srcOrd="1" destOrd="0" presId="urn:microsoft.com/office/officeart/2005/8/layout/cycle2"/>
    <dgm:cxn modelId="{9C8AD9BF-9F05-4D34-AC1F-1599DC7E6326}" type="presOf" srcId="{6BAB9F91-CD07-4F5B-BA73-08F85DA62C4E}" destId="{8099B80C-DFBD-40CD-B780-4AA8837101F8}" srcOrd="1" destOrd="0" presId="urn:microsoft.com/office/officeart/2005/8/layout/cycle2"/>
    <dgm:cxn modelId="{6DAD94D0-AB03-4AAA-BA84-28D1E26C0DF1}" type="presOf" srcId="{EED4FF84-0DF6-49ED-A6D5-FE36C2406F01}" destId="{12FE712A-A2FC-4778-B94A-6F9D623F9B11}" srcOrd="1" destOrd="0" presId="urn:microsoft.com/office/officeart/2005/8/layout/cycle2"/>
    <dgm:cxn modelId="{D37586DB-7F6C-4756-9961-9EDB81E85AC3}" srcId="{FE8AD058-D13F-49CB-9D55-C2588C21697B}" destId="{0CA3E110-91EE-4C7D-A3B0-5CE47D1C105F}" srcOrd="2" destOrd="0" parTransId="{686283F1-A318-4B91-AF8F-3D9D3F4D97B4}" sibTransId="{A39A9D7C-643B-4E25-8E23-52724DA9CF66}"/>
    <dgm:cxn modelId="{C672AAE7-E201-44D7-AF32-75B4312C71C7}" srcId="{FE8AD058-D13F-49CB-9D55-C2588C21697B}" destId="{C502BDF5-19B1-4169-83CD-3DD59478B770}" srcOrd="0" destOrd="0" parTransId="{5A48BEA6-2BD6-4FB6-9F4B-040883539C34}" sibTransId="{DDEC3C53-912F-4FB2-B33E-40F812E7E968}"/>
    <dgm:cxn modelId="{B399FDEC-A228-417B-82C6-0FE3D2FB0599}" type="presOf" srcId="{299E0759-1720-43D6-9371-73C5829A8702}" destId="{6E91385B-9ED9-4FF5-AC58-A5AD1C492460}" srcOrd="0" destOrd="0" presId="urn:microsoft.com/office/officeart/2005/8/layout/cycle2"/>
    <dgm:cxn modelId="{1684B0F5-7E5B-475A-AD4D-7D3B341B477E}" srcId="{FE8AD058-D13F-49CB-9D55-C2588C21697B}" destId="{299E0759-1720-43D6-9371-73C5829A8702}" srcOrd="4" destOrd="0" parTransId="{4350F80A-DD14-4CB2-9BD4-6FAA2D59501A}" sibTransId="{6BAB9F91-CD07-4F5B-BA73-08F85DA62C4E}"/>
    <dgm:cxn modelId="{F0568DFA-21AA-467B-BEE9-5B79607C139A}" type="presOf" srcId="{5F696E07-2B21-40A8-A385-9C8C8CAD6781}" destId="{31A5E6D1-4AF2-4C3D-8826-D57F02F77A1F}" srcOrd="0" destOrd="0" presId="urn:microsoft.com/office/officeart/2005/8/layout/cycle2"/>
    <dgm:cxn modelId="{A45EC37A-FEA6-4A50-BBE2-760AE8B0DFC2}" type="presParOf" srcId="{360EB7C0-0A2C-4853-B250-D3EFA98A3F14}" destId="{82FEFD4C-77F2-4DFD-ABFB-E91E018F7EA8}" srcOrd="0" destOrd="0" presId="urn:microsoft.com/office/officeart/2005/8/layout/cycle2"/>
    <dgm:cxn modelId="{615D7238-04FF-447E-9CBC-43C7DC3D592D}" type="presParOf" srcId="{360EB7C0-0A2C-4853-B250-D3EFA98A3F14}" destId="{F00A9249-E8F4-475B-8876-AF1890D3466E}" srcOrd="1" destOrd="0" presId="urn:microsoft.com/office/officeart/2005/8/layout/cycle2"/>
    <dgm:cxn modelId="{6E36AACD-8BA0-48F3-82F2-2B219BF985F0}" type="presParOf" srcId="{F00A9249-E8F4-475B-8876-AF1890D3466E}" destId="{900DB66B-6AAC-49F3-89CB-BCEC35531BA4}" srcOrd="0" destOrd="0" presId="urn:microsoft.com/office/officeart/2005/8/layout/cycle2"/>
    <dgm:cxn modelId="{03A3A493-1C56-43BC-9C98-B76F607989F6}" type="presParOf" srcId="{360EB7C0-0A2C-4853-B250-D3EFA98A3F14}" destId="{C3A37F10-0096-448C-A149-246ED08408B7}" srcOrd="2" destOrd="0" presId="urn:microsoft.com/office/officeart/2005/8/layout/cycle2"/>
    <dgm:cxn modelId="{1EE9D5E4-348A-42FD-8688-CA016BFF4FC1}" type="presParOf" srcId="{360EB7C0-0A2C-4853-B250-D3EFA98A3F14}" destId="{ACB226DC-9695-4F62-84D5-DAB030B46654}" srcOrd="3" destOrd="0" presId="urn:microsoft.com/office/officeart/2005/8/layout/cycle2"/>
    <dgm:cxn modelId="{EA900D33-0713-43B4-8995-AC34F52F8D59}" type="presParOf" srcId="{ACB226DC-9695-4F62-84D5-DAB030B46654}" destId="{B47F16A1-A12D-4E5E-BBD8-4C6DBC5BD66E}" srcOrd="0" destOrd="0" presId="urn:microsoft.com/office/officeart/2005/8/layout/cycle2"/>
    <dgm:cxn modelId="{7A26C667-7EE6-4608-A3A8-AA534EFF141D}" type="presParOf" srcId="{360EB7C0-0A2C-4853-B250-D3EFA98A3F14}" destId="{A77E883B-28CD-4910-A7D2-57AFEEB82DA7}" srcOrd="4" destOrd="0" presId="urn:microsoft.com/office/officeart/2005/8/layout/cycle2"/>
    <dgm:cxn modelId="{555FD1E3-46B3-44BE-878F-3410121FA7C6}" type="presParOf" srcId="{360EB7C0-0A2C-4853-B250-D3EFA98A3F14}" destId="{0E5B1A56-9461-4DE6-B812-9CA36919FA86}" srcOrd="5" destOrd="0" presId="urn:microsoft.com/office/officeart/2005/8/layout/cycle2"/>
    <dgm:cxn modelId="{245DFA25-FD5E-4760-80AA-5212B9D7E37D}" type="presParOf" srcId="{0E5B1A56-9461-4DE6-B812-9CA36919FA86}" destId="{E015F9ED-A2D2-4CDC-9392-23D611A46D72}" srcOrd="0" destOrd="0" presId="urn:microsoft.com/office/officeart/2005/8/layout/cycle2"/>
    <dgm:cxn modelId="{E6A06E71-2D52-4057-BC8D-4D35DC8A4656}" type="presParOf" srcId="{360EB7C0-0A2C-4853-B250-D3EFA98A3F14}" destId="{31A5E6D1-4AF2-4C3D-8826-D57F02F77A1F}" srcOrd="6" destOrd="0" presId="urn:microsoft.com/office/officeart/2005/8/layout/cycle2"/>
    <dgm:cxn modelId="{8935E33F-BBB3-4FAF-AF8D-790B1EA5869E}" type="presParOf" srcId="{360EB7C0-0A2C-4853-B250-D3EFA98A3F14}" destId="{E07EC858-3611-44C5-BDC4-C167DE8D3964}" srcOrd="7" destOrd="0" presId="urn:microsoft.com/office/officeart/2005/8/layout/cycle2"/>
    <dgm:cxn modelId="{F46C78E5-E54F-4963-92FC-AE7B76ADD901}" type="presParOf" srcId="{E07EC858-3611-44C5-BDC4-C167DE8D3964}" destId="{EA7FF9B3-6E34-4A44-980C-B554D612BD9B}" srcOrd="0" destOrd="0" presId="urn:microsoft.com/office/officeart/2005/8/layout/cycle2"/>
    <dgm:cxn modelId="{4C97AC85-AAD0-4969-ADAA-ED44897ACFFD}" type="presParOf" srcId="{360EB7C0-0A2C-4853-B250-D3EFA98A3F14}" destId="{6E91385B-9ED9-4FF5-AC58-A5AD1C492460}" srcOrd="8" destOrd="0" presId="urn:microsoft.com/office/officeart/2005/8/layout/cycle2"/>
    <dgm:cxn modelId="{545BA536-9959-44BD-BED5-3A6318F7D46C}" type="presParOf" srcId="{360EB7C0-0A2C-4853-B250-D3EFA98A3F14}" destId="{0018FB23-D9DC-423A-B2CC-1CF6E7B4FF21}" srcOrd="9" destOrd="0" presId="urn:microsoft.com/office/officeart/2005/8/layout/cycle2"/>
    <dgm:cxn modelId="{8A4305E3-682A-401C-B866-2DEBC2C30016}" type="presParOf" srcId="{0018FB23-D9DC-423A-B2CC-1CF6E7B4FF21}" destId="{8099B80C-DFBD-40CD-B780-4AA8837101F8}" srcOrd="0" destOrd="0" presId="urn:microsoft.com/office/officeart/2005/8/layout/cycle2"/>
    <dgm:cxn modelId="{2A8703ED-5B20-4BB3-8430-D7EC6735E5CB}" type="presParOf" srcId="{360EB7C0-0A2C-4853-B250-D3EFA98A3F14}" destId="{F23DA699-9BC8-407D-8D80-0FF06DD4CD81}" srcOrd="10" destOrd="0" presId="urn:microsoft.com/office/officeart/2005/8/layout/cycle2"/>
    <dgm:cxn modelId="{E13593E4-96A9-47C7-ACB0-162B437968B7}" type="presParOf" srcId="{360EB7C0-0A2C-4853-B250-D3EFA98A3F14}" destId="{34C75FB7-3D47-4D49-BFC7-8282FA585E4D}" srcOrd="11" destOrd="0" presId="urn:microsoft.com/office/officeart/2005/8/layout/cycle2"/>
    <dgm:cxn modelId="{1AEA70BF-2CE5-4E00-95EB-3FACB79EDC0E}" type="presParOf" srcId="{34C75FB7-3D47-4D49-BFC7-8282FA585E4D}" destId="{8404F3A0-E157-418A-9938-59EB8F1BF70D}" srcOrd="0" destOrd="0" presId="urn:microsoft.com/office/officeart/2005/8/layout/cycle2"/>
    <dgm:cxn modelId="{289A035D-353C-42EC-A779-28DE7F58EDAF}" type="presParOf" srcId="{360EB7C0-0A2C-4853-B250-D3EFA98A3F14}" destId="{68DB1399-88BA-48AC-89D9-55C0D6252CCE}" srcOrd="12" destOrd="0" presId="urn:microsoft.com/office/officeart/2005/8/layout/cycle2"/>
    <dgm:cxn modelId="{FCF53A69-64F4-4E9D-8F1C-CCAA39D23635}" type="presParOf" srcId="{360EB7C0-0A2C-4853-B250-D3EFA98A3F14}" destId="{2ECF4990-1E82-41F8-A0A9-3F243F2E7300}" srcOrd="13" destOrd="0" presId="urn:microsoft.com/office/officeart/2005/8/layout/cycle2"/>
    <dgm:cxn modelId="{72E47664-C647-4471-B447-7B5D18ABFF39}" type="presParOf" srcId="{2ECF4990-1E82-41F8-A0A9-3F243F2E7300}" destId="{6F1F82AA-2B9B-4883-BFCD-2849286C2561}" srcOrd="0" destOrd="0" presId="urn:microsoft.com/office/officeart/2005/8/layout/cycle2"/>
    <dgm:cxn modelId="{3E180F95-CD41-4FB8-B5DE-5B2061191C7D}" type="presParOf" srcId="{360EB7C0-0A2C-4853-B250-D3EFA98A3F14}" destId="{F6EF2A8B-DB64-4F42-BF3D-5007C8CD29C7}" srcOrd="14" destOrd="0" presId="urn:microsoft.com/office/officeart/2005/8/layout/cycle2"/>
    <dgm:cxn modelId="{C4984DAB-907A-445B-89D3-4EA0EA2E677C}" type="presParOf" srcId="{360EB7C0-0A2C-4853-B250-D3EFA98A3F14}" destId="{5A1B4E1A-9CEE-47C1-861B-EB5B9AB5B10E}" srcOrd="15" destOrd="0" presId="urn:microsoft.com/office/officeart/2005/8/layout/cycle2"/>
    <dgm:cxn modelId="{1E7D0C0B-6DD6-4A2E-AF22-11343B578763}" type="presParOf" srcId="{5A1B4E1A-9CEE-47C1-861B-EB5B9AB5B10E}" destId="{12FE712A-A2FC-4778-B94A-6F9D623F9B11}" srcOrd="0" destOrd="0" presId="urn:microsoft.com/office/officeart/2005/8/layout/cycle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1FBE8C-6757-4E33-B207-8A91FE6AF6F2}" type="doc">
      <dgm:prSet loTypeId="urn:microsoft.com/office/officeart/2005/8/layout/hChevron3" loCatId="process" qsTypeId="urn:microsoft.com/office/officeart/2005/8/quickstyle/simple1" qsCatId="simple" csTypeId="urn:microsoft.com/office/officeart/2005/8/colors/colorful1" csCatId="colorful" phldr="1"/>
      <dgm:spPr/>
    </dgm:pt>
    <dgm:pt modelId="{24F3E022-42CA-490F-AD79-41B051E707E6}">
      <dgm:prSet phldrT="[Text]" custT="1"/>
      <dgm:spPr/>
      <dgm:t>
        <a:bodyPr/>
        <a:lstStyle/>
        <a:p>
          <a:pPr algn="ctr"/>
          <a:r>
            <a:rPr lang="en-US" sz="1400" dirty="0">
              <a:latin typeface="Arial" panose="020B0604020202020204" pitchFamily="34" charset="0"/>
              <a:cs typeface="Arial" panose="020B0604020202020204" pitchFamily="34" charset="0"/>
            </a:rPr>
            <a:t>Churn Prediction</a:t>
          </a:r>
        </a:p>
      </dgm:t>
    </dgm:pt>
    <dgm:pt modelId="{0275D154-AB7B-4891-AF95-4380D8116F7D}" type="parTrans" cxnId="{7B38CE4B-E650-462E-B5B5-7ADA36F7FFBB}">
      <dgm:prSet/>
      <dgm:spPr/>
      <dgm:t>
        <a:bodyPr/>
        <a:lstStyle/>
        <a:p>
          <a:pPr algn="ctr"/>
          <a:endParaRPr lang="en-US" sz="1400">
            <a:latin typeface="Arial" panose="020B0604020202020204" pitchFamily="34" charset="0"/>
            <a:cs typeface="Arial" panose="020B0604020202020204" pitchFamily="34" charset="0"/>
          </a:endParaRPr>
        </a:p>
      </dgm:t>
    </dgm:pt>
    <dgm:pt modelId="{FFB0F77D-E1AB-45F4-AD51-6F4AADF6EAA0}" type="sibTrans" cxnId="{7B38CE4B-E650-462E-B5B5-7ADA36F7FFBB}">
      <dgm:prSet/>
      <dgm:spPr/>
      <dgm:t>
        <a:bodyPr/>
        <a:lstStyle/>
        <a:p>
          <a:pPr algn="ctr"/>
          <a:endParaRPr lang="en-US" sz="1400">
            <a:latin typeface="Arial" panose="020B0604020202020204" pitchFamily="34" charset="0"/>
            <a:cs typeface="Arial" panose="020B0604020202020204" pitchFamily="34" charset="0"/>
          </a:endParaRPr>
        </a:p>
      </dgm:t>
    </dgm:pt>
    <dgm:pt modelId="{D2A2B6E5-D1B8-4655-8707-5C439F27EE5A}">
      <dgm:prSet phldrT="[Text]" custT="1"/>
      <dgm:spPr/>
      <dgm:t>
        <a:bodyPr/>
        <a:lstStyle/>
        <a:p>
          <a:pPr algn="ctr"/>
          <a:r>
            <a:rPr lang="en-US" sz="1400" dirty="0">
              <a:latin typeface="Arial" panose="020B0604020202020204" pitchFamily="34" charset="0"/>
              <a:cs typeface="Arial" panose="020B0604020202020204" pitchFamily="34" charset="0"/>
            </a:rPr>
            <a:t>Sales Forecasting</a:t>
          </a:r>
        </a:p>
      </dgm:t>
    </dgm:pt>
    <dgm:pt modelId="{64D4035A-7C08-43E1-98CB-C6D8BEA5D208}" type="parTrans" cxnId="{14C07B90-91A4-4662-981D-7A9318430ACE}">
      <dgm:prSet/>
      <dgm:spPr/>
      <dgm:t>
        <a:bodyPr/>
        <a:lstStyle/>
        <a:p>
          <a:pPr algn="ctr"/>
          <a:endParaRPr lang="en-US" sz="1400">
            <a:latin typeface="Arial" panose="020B0604020202020204" pitchFamily="34" charset="0"/>
            <a:cs typeface="Arial" panose="020B0604020202020204" pitchFamily="34" charset="0"/>
          </a:endParaRPr>
        </a:p>
      </dgm:t>
    </dgm:pt>
    <dgm:pt modelId="{4FB43215-0F68-4E3A-9F39-E3A7513D1169}" type="sibTrans" cxnId="{14C07B90-91A4-4662-981D-7A9318430ACE}">
      <dgm:prSet/>
      <dgm:spPr/>
      <dgm:t>
        <a:bodyPr/>
        <a:lstStyle/>
        <a:p>
          <a:pPr algn="ctr"/>
          <a:endParaRPr lang="en-US" sz="1400">
            <a:latin typeface="Arial" panose="020B0604020202020204" pitchFamily="34" charset="0"/>
            <a:cs typeface="Arial" panose="020B0604020202020204" pitchFamily="34" charset="0"/>
          </a:endParaRPr>
        </a:p>
      </dgm:t>
    </dgm:pt>
    <dgm:pt modelId="{49F8FDE5-A29C-47BF-AB95-B1B67391E72D}">
      <dgm:prSet phldrT="[Text]" custT="1"/>
      <dgm:spPr/>
      <dgm:t>
        <a:bodyPr/>
        <a:lstStyle/>
        <a:p>
          <a:pPr algn="ctr"/>
          <a:r>
            <a:rPr lang="en-US" sz="1400" dirty="0">
              <a:latin typeface="Arial" panose="020B0604020202020204" pitchFamily="34" charset="0"/>
              <a:cs typeface="Arial" panose="020B0604020202020204" pitchFamily="34" charset="0"/>
            </a:rPr>
            <a:t>CLV Calculation</a:t>
          </a:r>
        </a:p>
      </dgm:t>
    </dgm:pt>
    <dgm:pt modelId="{29E1B39C-8B1C-4D59-9C8D-3D6687D6FC51}" type="parTrans" cxnId="{78E0D498-4DE5-459A-B9F2-2FA02B21EDF2}">
      <dgm:prSet/>
      <dgm:spPr/>
      <dgm:t>
        <a:bodyPr/>
        <a:lstStyle/>
        <a:p>
          <a:pPr algn="ctr"/>
          <a:endParaRPr lang="en-US" sz="1400">
            <a:latin typeface="Arial" panose="020B0604020202020204" pitchFamily="34" charset="0"/>
            <a:cs typeface="Arial" panose="020B0604020202020204" pitchFamily="34" charset="0"/>
          </a:endParaRPr>
        </a:p>
      </dgm:t>
    </dgm:pt>
    <dgm:pt modelId="{B421BBC6-2019-4ED5-8C5D-6449B014597E}" type="sibTrans" cxnId="{78E0D498-4DE5-459A-B9F2-2FA02B21EDF2}">
      <dgm:prSet/>
      <dgm:spPr/>
      <dgm:t>
        <a:bodyPr/>
        <a:lstStyle/>
        <a:p>
          <a:pPr algn="ctr"/>
          <a:endParaRPr lang="en-US" sz="1400">
            <a:latin typeface="Arial" panose="020B0604020202020204" pitchFamily="34" charset="0"/>
            <a:cs typeface="Arial" panose="020B0604020202020204" pitchFamily="34" charset="0"/>
          </a:endParaRPr>
        </a:p>
      </dgm:t>
    </dgm:pt>
    <dgm:pt modelId="{17777798-33EF-484B-B037-94BFDA62C3D4}" type="pres">
      <dgm:prSet presAssocID="{2D1FBE8C-6757-4E33-B207-8A91FE6AF6F2}" presName="Name0" presStyleCnt="0">
        <dgm:presLayoutVars>
          <dgm:dir/>
          <dgm:resizeHandles val="exact"/>
        </dgm:presLayoutVars>
      </dgm:prSet>
      <dgm:spPr/>
    </dgm:pt>
    <dgm:pt modelId="{38B7B6E6-1AAD-4473-95A7-16F7CA15C47A}" type="pres">
      <dgm:prSet presAssocID="{24F3E022-42CA-490F-AD79-41B051E707E6}" presName="parTxOnly" presStyleLbl="node1" presStyleIdx="0" presStyleCnt="3" custLinFactY="-100000" custLinFactNeighborX="-49544" custLinFactNeighborY="-161305">
        <dgm:presLayoutVars>
          <dgm:bulletEnabled val="1"/>
        </dgm:presLayoutVars>
      </dgm:prSet>
      <dgm:spPr/>
    </dgm:pt>
    <dgm:pt modelId="{40A3DCBE-3A20-4358-B9CA-DEFEAFC723A8}" type="pres">
      <dgm:prSet presAssocID="{FFB0F77D-E1AB-45F4-AD51-6F4AADF6EAA0}" presName="parSpace" presStyleCnt="0"/>
      <dgm:spPr/>
    </dgm:pt>
    <dgm:pt modelId="{DA651964-F658-46A6-B215-357135783BD5}" type="pres">
      <dgm:prSet presAssocID="{D2A2B6E5-D1B8-4655-8707-5C439F27EE5A}" presName="parTxOnly" presStyleLbl="node1" presStyleIdx="1" presStyleCnt="3">
        <dgm:presLayoutVars>
          <dgm:bulletEnabled val="1"/>
        </dgm:presLayoutVars>
      </dgm:prSet>
      <dgm:spPr/>
    </dgm:pt>
    <dgm:pt modelId="{CF017360-00B1-4A6C-9753-B7969F7530CB}" type="pres">
      <dgm:prSet presAssocID="{4FB43215-0F68-4E3A-9F39-E3A7513D1169}" presName="parSpace" presStyleCnt="0"/>
      <dgm:spPr/>
    </dgm:pt>
    <dgm:pt modelId="{59D3A940-694E-44F0-8126-EA04B312594D}" type="pres">
      <dgm:prSet presAssocID="{49F8FDE5-A29C-47BF-AB95-B1B67391E72D}" presName="parTxOnly" presStyleLbl="node1" presStyleIdx="2" presStyleCnt="3">
        <dgm:presLayoutVars>
          <dgm:bulletEnabled val="1"/>
        </dgm:presLayoutVars>
      </dgm:prSet>
      <dgm:spPr/>
    </dgm:pt>
  </dgm:ptLst>
  <dgm:cxnLst>
    <dgm:cxn modelId="{C40B5F0B-7A8D-4EEB-8E4F-64E5E069B97A}" type="presOf" srcId="{2D1FBE8C-6757-4E33-B207-8A91FE6AF6F2}" destId="{17777798-33EF-484B-B037-94BFDA62C3D4}" srcOrd="0" destOrd="0" presId="urn:microsoft.com/office/officeart/2005/8/layout/hChevron3"/>
    <dgm:cxn modelId="{AA59E00F-D1C1-46CC-AFA5-FBD575E57472}" type="presOf" srcId="{49F8FDE5-A29C-47BF-AB95-B1B67391E72D}" destId="{59D3A940-694E-44F0-8126-EA04B312594D}" srcOrd="0" destOrd="0" presId="urn:microsoft.com/office/officeart/2005/8/layout/hChevron3"/>
    <dgm:cxn modelId="{7B38CE4B-E650-462E-B5B5-7ADA36F7FFBB}" srcId="{2D1FBE8C-6757-4E33-B207-8A91FE6AF6F2}" destId="{24F3E022-42CA-490F-AD79-41B051E707E6}" srcOrd="0" destOrd="0" parTransId="{0275D154-AB7B-4891-AF95-4380D8116F7D}" sibTransId="{FFB0F77D-E1AB-45F4-AD51-6F4AADF6EAA0}"/>
    <dgm:cxn modelId="{14C07B90-91A4-4662-981D-7A9318430ACE}" srcId="{2D1FBE8C-6757-4E33-B207-8A91FE6AF6F2}" destId="{D2A2B6E5-D1B8-4655-8707-5C439F27EE5A}" srcOrd="1" destOrd="0" parTransId="{64D4035A-7C08-43E1-98CB-C6D8BEA5D208}" sibTransId="{4FB43215-0F68-4E3A-9F39-E3A7513D1169}"/>
    <dgm:cxn modelId="{78E0D498-4DE5-459A-B9F2-2FA02B21EDF2}" srcId="{2D1FBE8C-6757-4E33-B207-8A91FE6AF6F2}" destId="{49F8FDE5-A29C-47BF-AB95-B1B67391E72D}" srcOrd="2" destOrd="0" parTransId="{29E1B39C-8B1C-4D59-9C8D-3D6687D6FC51}" sibTransId="{B421BBC6-2019-4ED5-8C5D-6449B014597E}"/>
    <dgm:cxn modelId="{8824D9E7-7EC6-4EB9-959A-277DF686301E}" type="presOf" srcId="{D2A2B6E5-D1B8-4655-8707-5C439F27EE5A}" destId="{DA651964-F658-46A6-B215-357135783BD5}" srcOrd="0" destOrd="0" presId="urn:microsoft.com/office/officeart/2005/8/layout/hChevron3"/>
    <dgm:cxn modelId="{1733D9F9-ED44-4E66-AEAD-E65767F8AD0A}" type="presOf" srcId="{24F3E022-42CA-490F-AD79-41B051E707E6}" destId="{38B7B6E6-1AAD-4473-95A7-16F7CA15C47A}" srcOrd="0" destOrd="0" presId="urn:microsoft.com/office/officeart/2005/8/layout/hChevron3"/>
    <dgm:cxn modelId="{CE82C525-BB13-40A5-92C6-D1516FE857C3}" type="presParOf" srcId="{17777798-33EF-484B-B037-94BFDA62C3D4}" destId="{38B7B6E6-1AAD-4473-95A7-16F7CA15C47A}" srcOrd="0" destOrd="0" presId="urn:microsoft.com/office/officeart/2005/8/layout/hChevron3"/>
    <dgm:cxn modelId="{B1E91ACE-6654-41AA-B84D-CB341958B35D}" type="presParOf" srcId="{17777798-33EF-484B-B037-94BFDA62C3D4}" destId="{40A3DCBE-3A20-4358-B9CA-DEFEAFC723A8}" srcOrd="1" destOrd="0" presId="urn:microsoft.com/office/officeart/2005/8/layout/hChevron3"/>
    <dgm:cxn modelId="{94111DF8-D714-4080-993B-01B08303F050}" type="presParOf" srcId="{17777798-33EF-484B-B037-94BFDA62C3D4}" destId="{DA651964-F658-46A6-B215-357135783BD5}" srcOrd="2" destOrd="0" presId="urn:microsoft.com/office/officeart/2005/8/layout/hChevron3"/>
    <dgm:cxn modelId="{DF4DAB15-1ECF-41A5-978A-13EC2683DFBD}" type="presParOf" srcId="{17777798-33EF-484B-B037-94BFDA62C3D4}" destId="{CF017360-00B1-4A6C-9753-B7969F7530CB}" srcOrd="3" destOrd="0" presId="urn:microsoft.com/office/officeart/2005/8/layout/hChevron3"/>
    <dgm:cxn modelId="{C2390674-0156-40CA-8F05-C91391B831B9}" type="presParOf" srcId="{17777798-33EF-484B-B037-94BFDA62C3D4}" destId="{59D3A940-694E-44F0-8126-EA04B312594D}"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EFD4C-77F2-4DFD-ABFB-E91E018F7EA8}">
      <dsp:nvSpPr>
        <dsp:cNvPr id="0" name=""/>
        <dsp:cNvSpPr/>
      </dsp:nvSpPr>
      <dsp:spPr>
        <a:xfrm>
          <a:off x="4946092" y="2520"/>
          <a:ext cx="1190624" cy="104348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Segoe UI" panose="020B0502040204020203" pitchFamily="34" charset="0"/>
              <a:cs typeface="Segoe UI" panose="020B0502040204020203" pitchFamily="34" charset="0"/>
            </a:rPr>
            <a:t>Customer Transactional Data</a:t>
          </a:r>
          <a:endParaRPr lang="en-IN" sz="1100" kern="1200" dirty="0">
            <a:latin typeface="Segoe UI" panose="020B0502040204020203" pitchFamily="34" charset="0"/>
            <a:cs typeface="Segoe UI" panose="020B0502040204020203" pitchFamily="34" charset="0"/>
          </a:endParaRPr>
        </a:p>
      </dsp:txBody>
      <dsp:txXfrm>
        <a:off x="5120455" y="155334"/>
        <a:ext cx="841898" cy="737854"/>
      </dsp:txXfrm>
    </dsp:sp>
    <dsp:sp modelId="{F00A9249-E8F4-475B-8876-AF1890D3466E}">
      <dsp:nvSpPr>
        <dsp:cNvPr id="0" name=""/>
        <dsp:cNvSpPr/>
      </dsp:nvSpPr>
      <dsp:spPr>
        <a:xfrm rot="1350000">
          <a:off x="6164355" y="657004"/>
          <a:ext cx="245265" cy="3521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latin typeface="Segoe UI" panose="020B0502040204020203" pitchFamily="34" charset="0"/>
            <a:cs typeface="Segoe UI" panose="020B0502040204020203" pitchFamily="34" charset="0"/>
          </a:endParaRPr>
        </a:p>
      </dsp:txBody>
      <dsp:txXfrm>
        <a:off x="6167155" y="713360"/>
        <a:ext cx="171686" cy="211305"/>
      </dsp:txXfrm>
    </dsp:sp>
    <dsp:sp modelId="{C3A37F10-0096-448C-A149-246ED08408B7}">
      <dsp:nvSpPr>
        <dsp:cNvPr id="0" name=""/>
        <dsp:cNvSpPr/>
      </dsp:nvSpPr>
      <dsp:spPr>
        <a:xfrm>
          <a:off x="6467455" y="602215"/>
          <a:ext cx="1043482" cy="104348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Segoe UI" panose="020B0502040204020203" pitchFamily="34" charset="0"/>
              <a:cs typeface="Segoe UI" panose="020B0502040204020203" pitchFamily="34" charset="0"/>
            </a:rPr>
            <a:t>Exploratory Data Analysis</a:t>
          </a:r>
          <a:endParaRPr lang="en-IN" sz="1100" kern="1200" dirty="0">
            <a:latin typeface="Segoe UI" panose="020B0502040204020203" pitchFamily="34" charset="0"/>
            <a:cs typeface="Segoe UI" panose="020B0502040204020203" pitchFamily="34" charset="0"/>
          </a:endParaRPr>
        </a:p>
      </dsp:txBody>
      <dsp:txXfrm>
        <a:off x="6620269" y="755029"/>
        <a:ext cx="737854" cy="737854"/>
      </dsp:txXfrm>
    </dsp:sp>
    <dsp:sp modelId="{ACB226DC-9695-4F62-84D5-DAB030B46654}">
      <dsp:nvSpPr>
        <dsp:cNvPr id="0" name=""/>
        <dsp:cNvSpPr/>
      </dsp:nvSpPr>
      <dsp:spPr>
        <a:xfrm rot="4050000">
          <a:off x="7147285" y="1664509"/>
          <a:ext cx="277506" cy="35217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latin typeface="Segoe UI" panose="020B0502040204020203" pitchFamily="34" charset="0"/>
            <a:cs typeface="Segoe UI" panose="020B0502040204020203" pitchFamily="34" charset="0"/>
          </a:endParaRPr>
        </a:p>
      </dsp:txBody>
      <dsp:txXfrm>
        <a:off x="7172981" y="1696487"/>
        <a:ext cx="194254" cy="211305"/>
      </dsp:txXfrm>
    </dsp:sp>
    <dsp:sp modelId="{A77E883B-28CD-4910-A7D2-57AFEEB82DA7}">
      <dsp:nvSpPr>
        <dsp:cNvPr id="0" name=""/>
        <dsp:cNvSpPr/>
      </dsp:nvSpPr>
      <dsp:spPr>
        <a:xfrm>
          <a:off x="7067150" y="2050008"/>
          <a:ext cx="1043482" cy="104348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Segoe UI" panose="020B0502040204020203" pitchFamily="34" charset="0"/>
              <a:cs typeface="Segoe UI" panose="020B0502040204020203" pitchFamily="34" charset="0"/>
            </a:rPr>
            <a:t>Clustering</a:t>
          </a:r>
          <a:endParaRPr lang="en-IN" sz="1100" kern="1200" dirty="0">
            <a:latin typeface="Segoe UI" panose="020B0502040204020203" pitchFamily="34" charset="0"/>
            <a:cs typeface="Segoe UI" panose="020B0502040204020203" pitchFamily="34" charset="0"/>
          </a:endParaRPr>
        </a:p>
      </dsp:txBody>
      <dsp:txXfrm>
        <a:off x="7219964" y="2202822"/>
        <a:ext cx="737854" cy="737854"/>
      </dsp:txXfrm>
    </dsp:sp>
    <dsp:sp modelId="{0E5B1A56-9461-4DE6-B812-9CA36919FA86}">
      <dsp:nvSpPr>
        <dsp:cNvPr id="0" name=""/>
        <dsp:cNvSpPr/>
      </dsp:nvSpPr>
      <dsp:spPr>
        <a:xfrm rot="6750000">
          <a:off x="7153296" y="3112301"/>
          <a:ext cx="277506" cy="35217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latin typeface="Segoe UI" panose="020B0502040204020203" pitchFamily="34" charset="0"/>
            <a:cs typeface="Segoe UI" panose="020B0502040204020203" pitchFamily="34" charset="0"/>
          </a:endParaRPr>
        </a:p>
      </dsp:txBody>
      <dsp:txXfrm rot="10800000">
        <a:off x="7210852" y="3144279"/>
        <a:ext cx="194254" cy="211305"/>
      </dsp:txXfrm>
    </dsp:sp>
    <dsp:sp modelId="{31A5E6D1-4AF2-4C3D-8826-D57F02F77A1F}">
      <dsp:nvSpPr>
        <dsp:cNvPr id="0" name=""/>
        <dsp:cNvSpPr/>
      </dsp:nvSpPr>
      <dsp:spPr>
        <a:xfrm>
          <a:off x="6467455" y="3497800"/>
          <a:ext cx="1043482" cy="104348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Segoe UI" panose="020B0502040204020203" pitchFamily="34" charset="0"/>
              <a:cs typeface="Segoe UI" panose="020B0502040204020203" pitchFamily="34" charset="0"/>
            </a:rPr>
            <a:t>Identifying Target Segments</a:t>
          </a:r>
          <a:endParaRPr lang="en-IN" sz="1100" kern="1200" dirty="0">
            <a:latin typeface="Segoe UI" panose="020B0502040204020203" pitchFamily="34" charset="0"/>
            <a:cs typeface="Segoe UI" panose="020B0502040204020203" pitchFamily="34" charset="0"/>
          </a:endParaRPr>
        </a:p>
      </dsp:txBody>
      <dsp:txXfrm>
        <a:off x="6620269" y="3650614"/>
        <a:ext cx="737854" cy="737854"/>
      </dsp:txXfrm>
    </dsp:sp>
    <dsp:sp modelId="{E07EC858-3611-44C5-BDC4-C167DE8D3964}">
      <dsp:nvSpPr>
        <dsp:cNvPr id="0" name=""/>
        <dsp:cNvSpPr/>
      </dsp:nvSpPr>
      <dsp:spPr>
        <a:xfrm rot="9450000">
          <a:off x="6133803" y="4140296"/>
          <a:ext cx="277506" cy="35217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latin typeface="Segoe UI" panose="020B0502040204020203" pitchFamily="34" charset="0"/>
            <a:cs typeface="Segoe UI" panose="020B0502040204020203" pitchFamily="34" charset="0"/>
          </a:endParaRPr>
        </a:p>
      </dsp:txBody>
      <dsp:txXfrm rot="10800000">
        <a:off x="6213886" y="4194801"/>
        <a:ext cx="194254" cy="211305"/>
      </dsp:txXfrm>
    </dsp:sp>
    <dsp:sp modelId="{6E91385B-9ED9-4FF5-AC58-A5AD1C492460}">
      <dsp:nvSpPr>
        <dsp:cNvPr id="0" name=""/>
        <dsp:cNvSpPr/>
      </dsp:nvSpPr>
      <dsp:spPr>
        <a:xfrm>
          <a:off x="5019662" y="4097495"/>
          <a:ext cx="1043482" cy="104348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Segoe UI" panose="020B0502040204020203" pitchFamily="34" charset="0"/>
              <a:cs typeface="Segoe UI" panose="020B0502040204020203" pitchFamily="34" charset="0"/>
            </a:rPr>
            <a:t>Product Recommendation</a:t>
          </a:r>
          <a:endParaRPr lang="en-IN" sz="1100" kern="1200" dirty="0">
            <a:latin typeface="Segoe UI" panose="020B0502040204020203" pitchFamily="34" charset="0"/>
            <a:cs typeface="Segoe UI" panose="020B0502040204020203" pitchFamily="34" charset="0"/>
          </a:endParaRPr>
        </a:p>
      </dsp:txBody>
      <dsp:txXfrm>
        <a:off x="5172476" y="4250309"/>
        <a:ext cx="737854" cy="737854"/>
      </dsp:txXfrm>
    </dsp:sp>
    <dsp:sp modelId="{0018FB23-D9DC-423A-B2CC-1CF6E7B4FF21}">
      <dsp:nvSpPr>
        <dsp:cNvPr id="0" name=""/>
        <dsp:cNvSpPr/>
      </dsp:nvSpPr>
      <dsp:spPr>
        <a:xfrm rot="12150000">
          <a:off x="4686011" y="4146307"/>
          <a:ext cx="277506" cy="35217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latin typeface="Segoe UI" panose="020B0502040204020203" pitchFamily="34" charset="0"/>
            <a:cs typeface="Segoe UI" panose="020B0502040204020203" pitchFamily="34" charset="0"/>
          </a:endParaRPr>
        </a:p>
      </dsp:txBody>
      <dsp:txXfrm rot="10800000">
        <a:off x="4766094" y="4232672"/>
        <a:ext cx="194254" cy="211305"/>
      </dsp:txXfrm>
    </dsp:sp>
    <dsp:sp modelId="{F23DA699-9BC8-407D-8D80-0FF06DD4CD81}">
      <dsp:nvSpPr>
        <dsp:cNvPr id="0" name=""/>
        <dsp:cNvSpPr/>
      </dsp:nvSpPr>
      <dsp:spPr>
        <a:xfrm>
          <a:off x="3571870" y="3497800"/>
          <a:ext cx="1043482" cy="104348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Segoe UI" panose="020B0502040204020203" pitchFamily="34" charset="0"/>
              <a:cs typeface="Segoe UI" panose="020B0502040204020203" pitchFamily="34" charset="0"/>
            </a:rPr>
            <a:t>Augment with External Data</a:t>
          </a:r>
          <a:endParaRPr lang="en-IN" sz="1100" kern="1200" dirty="0">
            <a:latin typeface="Segoe UI" panose="020B0502040204020203" pitchFamily="34" charset="0"/>
            <a:cs typeface="Segoe UI" panose="020B0502040204020203" pitchFamily="34" charset="0"/>
          </a:endParaRPr>
        </a:p>
      </dsp:txBody>
      <dsp:txXfrm>
        <a:off x="3724684" y="3650614"/>
        <a:ext cx="737854" cy="737854"/>
      </dsp:txXfrm>
    </dsp:sp>
    <dsp:sp modelId="{34C75FB7-3D47-4D49-BFC7-8282FA585E4D}">
      <dsp:nvSpPr>
        <dsp:cNvPr id="0" name=""/>
        <dsp:cNvSpPr/>
      </dsp:nvSpPr>
      <dsp:spPr>
        <a:xfrm rot="14850000">
          <a:off x="3661097" y="3129877"/>
          <a:ext cx="273882" cy="3521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latin typeface="Segoe UI" panose="020B0502040204020203" pitchFamily="34" charset="0"/>
            <a:cs typeface="Segoe UI" panose="020B0502040204020203" pitchFamily="34" charset="0"/>
          </a:endParaRPr>
        </a:p>
      </dsp:txBody>
      <dsp:txXfrm rot="10800000">
        <a:off x="3717901" y="3238267"/>
        <a:ext cx="191717" cy="211305"/>
      </dsp:txXfrm>
    </dsp:sp>
    <dsp:sp modelId="{68DB1399-88BA-48AC-89D9-55C0D6252CCE}">
      <dsp:nvSpPr>
        <dsp:cNvPr id="0" name=""/>
        <dsp:cNvSpPr/>
      </dsp:nvSpPr>
      <dsp:spPr>
        <a:xfrm>
          <a:off x="2919317" y="2050008"/>
          <a:ext cx="1149198" cy="104348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Segoe UI" panose="020B0502040204020203" pitchFamily="34" charset="0"/>
              <a:cs typeface="Segoe UI" panose="020B0502040204020203" pitchFamily="34" charset="0"/>
            </a:rPr>
            <a:t>Evaluate Model Performance</a:t>
          </a:r>
          <a:endParaRPr lang="en-IN" sz="1100" kern="1200" dirty="0">
            <a:latin typeface="Segoe UI" panose="020B0502040204020203" pitchFamily="34" charset="0"/>
            <a:cs typeface="Segoe UI" panose="020B0502040204020203" pitchFamily="34" charset="0"/>
          </a:endParaRPr>
        </a:p>
      </dsp:txBody>
      <dsp:txXfrm>
        <a:off x="3087613" y="2202822"/>
        <a:ext cx="812606" cy="737854"/>
      </dsp:txXfrm>
    </dsp:sp>
    <dsp:sp modelId="{2ECF4990-1E82-41F8-A0A9-3F243F2E7300}">
      <dsp:nvSpPr>
        <dsp:cNvPr id="0" name=""/>
        <dsp:cNvSpPr/>
      </dsp:nvSpPr>
      <dsp:spPr>
        <a:xfrm rot="17550000">
          <a:off x="3655165" y="1675768"/>
          <a:ext cx="273882" cy="35217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latin typeface="Segoe UI" panose="020B0502040204020203" pitchFamily="34" charset="0"/>
            <a:cs typeface="Segoe UI" panose="020B0502040204020203" pitchFamily="34" charset="0"/>
          </a:endParaRPr>
        </a:p>
      </dsp:txBody>
      <dsp:txXfrm>
        <a:off x="3680526" y="1784158"/>
        <a:ext cx="191717" cy="211305"/>
      </dsp:txXfrm>
    </dsp:sp>
    <dsp:sp modelId="{F6EF2A8B-DB64-4F42-BF3D-5007C8CD29C7}">
      <dsp:nvSpPr>
        <dsp:cNvPr id="0" name=""/>
        <dsp:cNvSpPr/>
      </dsp:nvSpPr>
      <dsp:spPr>
        <a:xfrm>
          <a:off x="3571870" y="602215"/>
          <a:ext cx="1043482" cy="104348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Segoe UI" panose="020B0502040204020203" pitchFamily="34" charset="0"/>
              <a:cs typeface="Segoe UI" panose="020B0502040204020203" pitchFamily="34" charset="0"/>
            </a:rPr>
            <a:t>Refine Existing Models</a:t>
          </a:r>
          <a:endParaRPr lang="en-IN" sz="1100" kern="1200" dirty="0">
            <a:latin typeface="Segoe UI" panose="020B0502040204020203" pitchFamily="34" charset="0"/>
            <a:cs typeface="Segoe UI" panose="020B0502040204020203" pitchFamily="34" charset="0"/>
          </a:endParaRPr>
        </a:p>
      </dsp:txBody>
      <dsp:txXfrm>
        <a:off x="3724684" y="755029"/>
        <a:ext cx="737854" cy="737854"/>
      </dsp:txXfrm>
    </dsp:sp>
    <dsp:sp modelId="{5A1B4E1A-9CEE-47C1-861B-EB5B9AB5B10E}">
      <dsp:nvSpPr>
        <dsp:cNvPr id="0" name=""/>
        <dsp:cNvSpPr/>
      </dsp:nvSpPr>
      <dsp:spPr>
        <a:xfrm rot="20250000">
          <a:off x="4660361" y="662317"/>
          <a:ext cx="245265" cy="35217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latin typeface="Segoe UI" panose="020B0502040204020203" pitchFamily="34" charset="0"/>
            <a:cs typeface="Segoe UI" panose="020B0502040204020203" pitchFamily="34" charset="0"/>
          </a:endParaRPr>
        </a:p>
      </dsp:txBody>
      <dsp:txXfrm>
        <a:off x="4663161" y="746831"/>
        <a:ext cx="171686" cy="211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7B6E6-1AAD-4473-95A7-16F7CA15C47A}">
      <dsp:nvSpPr>
        <dsp:cNvPr id="0" name=""/>
        <dsp:cNvSpPr/>
      </dsp:nvSpPr>
      <dsp:spPr>
        <a:xfrm>
          <a:off x="0" y="0"/>
          <a:ext cx="3333034" cy="42837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Churn Prediction</a:t>
          </a:r>
        </a:p>
      </dsp:txBody>
      <dsp:txXfrm>
        <a:off x="0" y="0"/>
        <a:ext cx="3225942" cy="428370"/>
      </dsp:txXfrm>
    </dsp:sp>
    <dsp:sp modelId="{DA651964-F658-46A6-B215-357135783BD5}">
      <dsp:nvSpPr>
        <dsp:cNvPr id="0" name=""/>
        <dsp:cNvSpPr/>
      </dsp:nvSpPr>
      <dsp:spPr>
        <a:xfrm>
          <a:off x="2670239" y="0"/>
          <a:ext cx="3333034" cy="42837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Sales Forecasting</a:t>
          </a:r>
        </a:p>
      </dsp:txBody>
      <dsp:txXfrm>
        <a:off x="2884424" y="0"/>
        <a:ext cx="2904664" cy="428370"/>
      </dsp:txXfrm>
    </dsp:sp>
    <dsp:sp modelId="{59D3A940-694E-44F0-8126-EA04B312594D}">
      <dsp:nvSpPr>
        <dsp:cNvPr id="0" name=""/>
        <dsp:cNvSpPr/>
      </dsp:nvSpPr>
      <dsp:spPr>
        <a:xfrm>
          <a:off x="5336666" y="0"/>
          <a:ext cx="3333034" cy="42837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CLV Calculation</a:t>
          </a:r>
        </a:p>
      </dsp:txBody>
      <dsp:txXfrm>
        <a:off x="5550851" y="0"/>
        <a:ext cx="2904664" cy="42837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D8548-16A8-4216-A5F6-97020508597C}" type="datetimeFigureOut">
              <a:rPr lang="en-IN" smtClean="0"/>
              <a:t>23-10-2020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C85E0-F5EF-4E28-9517-3D76F2B41C58}" type="slidenum">
              <a:rPr lang="en-IN" smtClean="0"/>
              <a:t>‹#›</a:t>
            </a:fld>
            <a:endParaRPr lang="en-IN"/>
          </a:p>
        </p:txBody>
      </p:sp>
    </p:spTree>
    <p:extLst>
      <p:ext uri="{BB962C8B-B14F-4D97-AF65-F5344CB8AC3E}">
        <p14:creationId xmlns:p14="http://schemas.microsoft.com/office/powerpoint/2010/main" val="117342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DD699-994D-4874-8F77-46CDADC777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231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15</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3520143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16</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264629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17</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4027287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232" name="Shape 23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18</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3293438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Sears</a:t>
            </a: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20</a:t>
            </a:fld>
            <a:endParaRPr lang="en-US" dirty="0"/>
          </a:p>
        </p:txBody>
      </p:sp>
    </p:spTree>
    <p:extLst>
      <p:ext uri="{BB962C8B-B14F-4D97-AF65-F5344CB8AC3E}">
        <p14:creationId xmlns:p14="http://schemas.microsoft.com/office/powerpoint/2010/main" val="3044822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Sam’s Club</a:t>
            </a:r>
            <a:endParaRPr lang="en-IN" b="1"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21</a:t>
            </a:fld>
            <a:endParaRPr lang="en-US" dirty="0"/>
          </a:p>
        </p:txBody>
      </p:sp>
    </p:spTree>
    <p:extLst>
      <p:ext uri="{BB962C8B-B14F-4D97-AF65-F5344CB8AC3E}">
        <p14:creationId xmlns:p14="http://schemas.microsoft.com/office/powerpoint/2010/main" val="1683783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Map need </a:t>
            </a:r>
            <a:r>
              <a:rPr lang="en-US" sz="1200" b="0" i="0" u="none" strike="noStrike" cap="none" dirty="0" err="1">
                <a:solidFill>
                  <a:schemeClr val="dk1"/>
                </a:solidFill>
                <a:latin typeface="Calibri"/>
                <a:ea typeface="Calibri"/>
                <a:cs typeface="Calibri"/>
                <a:sym typeface="Calibri"/>
              </a:rPr>
              <a:t>sto</a:t>
            </a:r>
            <a:r>
              <a:rPr lang="en-US" sz="1200" b="0" i="0" u="none" strike="noStrike" cap="none" dirty="0">
                <a:solidFill>
                  <a:schemeClr val="dk1"/>
                </a:solidFill>
                <a:latin typeface="Calibri"/>
                <a:ea typeface="Calibri"/>
                <a:cs typeface="Calibri"/>
                <a:sym typeface="Calibri"/>
              </a:rPr>
              <a:t> be clear</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7688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232" name="Shape 23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23</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93051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f1140109b_0_18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n-US" sz="1200" b="0" i="0" kern="1200" dirty="0">
              <a:solidFill>
                <a:schemeClr val="tx1"/>
              </a:solidFill>
              <a:effectLst/>
              <a:latin typeface="+mn-lt"/>
              <a:ea typeface="+mn-ea"/>
              <a:cs typeface="+mn-cs"/>
            </a:endParaRPr>
          </a:p>
        </p:txBody>
      </p:sp>
      <p:sp>
        <p:nvSpPr>
          <p:cNvPr id="281" name="Google Shape;281;g6f1140109b_0_18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4012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86425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6</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118135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Arial" panose="020B0604020202020204" pitchFamily="34" charset="0"/>
                <a:cs typeface="Arial" panose="020B0604020202020204" pitchFamily="34" charset="0"/>
                <a:sym typeface="Calibri"/>
              </a:rPr>
              <a:t>1. Should we talk about bringing data together in this slide</a:t>
            </a: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7</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646152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8</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2319204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10</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238266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panose="020B0604020202020204" pitchFamily="34" charset="0"/>
              <a:cs typeface="Arial" panose="020B0604020202020204" pitchFamily="34" charset="0"/>
              <a:sym typeface="Calibri"/>
            </a:endParaRPr>
          </a:p>
        </p:txBody>
      </p:sp>
      <p:sp>
        <p:nvSpPr>
          <p:cNvPr id="172" name="Shape 172"/>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ea typeface="Calibri"/>
                <a:sym typeface="Calibri"/>
              </a:rPr>
              <a:t>11</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3371335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7660862-943F-4C38-A672-FAC9911628F2}" type="slidenum">
              <a:rPr lang="en-IN" smtClean="0"/>
              <a:t>13</a:t>
            </a:fld>
            <a:endParaRPr lang="en-IN" dirty="0"/>
          </a:p>
        </p:txBody>
      </p:sp>
    </p:spTree>
    <p:extLst>
      <p:ext uri="{BB962C8B-B14F-4D97-AF65-F5344CB8AC3E}">
        <p14:creationId xmlns:p14="http://schemas.microsoft.com/office/powerpoint/2010/main" val="129424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latentview.com/"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noAutofit/>
          </a:bodyPr>
          <a:lstStyle>
            <a:lvl1pPr>
              <a:defRPr sz="28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userDrawn="1"/>
        </p:nvSpPr>
        <p:spPr>
          <a:xfrm>
            <a:off x="72564" y="6527800"/>
            <a:ext cx="274864"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584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64723"/>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latin typeface="Arial" panose="020B0604020202020204" pitchFamily="34" charset="0"/>
                <a:cs typeface="Arial" panose="020B0604020202020204" pitchFamily="34" charset="0"/>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grpSp>
        <p:nvGrpSpPr>
          <p:cNvPr id="81" name="Group 80"/>
          <p:cNvGrpSpPr/>
          <p:nvPr userDrawn="1"/>
        </p:nvGrpSpPr>
        <p:grpSpPr>
          <a:xfrm>
            <a:off x="369220" y="6091135"/>
            <a:ext cx="2782950" cy="571112"/>
            <a:chOff x="7145730" y="5048697"/>
            <a:chExt cx="2782950" cy="571112"/>
          </a:xfrm>
        </p:grpSpPr>
        <p:grpSp>
          <p:nvGrpSpPr>
            <p:cNvPr id="82" name="Group 81"/>
            <p:cNvGrpSpPr/>
            <p:nvPr/>
          </p:nvGrpSpPr>
          <p:grpSpPr>
            <a:xfrm>
              <a:off x="7145730" y="5048697"/>
              <a:ext cx="571116" cy="571112"/>
              <a:chOff x="9339783" y="4780636"/>
              <a:chExt cx="279044" cy="279044"/>
            </a:xfrm>
          </p:grpSpPr>
          <p:sp>
            <p:nvSpPr>
              <p:cNvPr id="92" name="Oval 91"/>
              <p:cNvSpPr/>
              <p:nvPr userDrawn="1"/>
            </p:nvSpPr>
            <p:spPr>
              <a:xfrm>
                <a:off x="9339783"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3" name="Freeform 31"/>
              <p:cNvSpPr>
                <a:spLocks noEditPoints="1"/>
              </p:cNvSpPr>
              <p:nvPr userDrawn="1"/>
            </p:nvSpPr>
            <p:spPr bwMode="auto">
              <a:xfrm>
                <a:off x="9392002" y="4832855"/>
                <a:ext cx="174606" cy="174606"/>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3" name="Group 82"/>
            <p:cNvGrpSpPr/>
            <p:nvPr/>
          </p:nvGrpSpPr>
          <p:grpSpPr>
            <a:xfrm>
              <a:off x="7883008" y="5048697"/>
              <a:ext cx="571116" cy="571112"/>
              <a:chOff x="9665008" y="4780636"/>
              <a:chExt cx="279044" cy="279044"/>
            </a:xfrm>
          </p:grpSpPr>
          <p:sp>
            <p:nvSpPr>
              <p:cNvPr id="90" name="Oval 89"/>
              <p:cNvSpPr/>
              <p:nvPr userDrawn="1"/>
            </p:nvSpPr>
            <p:spPr>
              <a:xfrm>
                <a:off x="9665008"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91" name="Freeform 48"/>
              <p:cNvSpPr>
                <a:spLocks/>
              </p:cNvSpPr>
              <p:nvPr userDrawn="1"/>
            </p:nvSpPr>
            <p:spPr bwMode="auto">
              <a:xfrm>
                <a:off x="9706594" y="4852691"/>
                <a:ext cx="195872" cy="134934"/>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4" name="Group 83"/>
            <p:cNvGrpSpPr/>
            <p:nvPr/>
          </p:nvGrpSpPr>
          <p:grpSpPr>
            <a:xfrm>
              <a:off x="9357564" y="5048697"/>
              <a:ext cx="571116" cy="571112"/>
              <a:chOff x="10309320" y="4780636"/>
              <a:chExt cx="279044" cy="279044"/>
            </a:xfrm>
          </p:grpSpPr>
          <p:sp>
            <p:nvSpPr>
              <p:cNvPr id="88" name="Oval 87"/>
              <p:cNvSpPr/>
              <p:nvPr userDrawn="1"/>
            </p:nvSpPr>
            <p:spPr>
              <a:xfrm>
                <a:off x="10309320" y="4780636"/>
                <a:ext cx="279044" cy="2790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9" name="Freeform 626"/>
              <p:cNvSpPr>
                <a:spLocks noEditPoints="1"/>
              </p:cNvSpPr>
              <p:nvPr userDrawn="1"/>
            </p:nvSpPr>
            <p:spPr bwMode="auto">
              <a:xfrm>
                <a:off x="10377033" y="4848291"/>
                <a:ext cx="143618" cy="143734"/>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nvGrpSpPr>
            <p:cNvPr id="85" name="Group 84"/>
            <p:cNvGrpSpPr/>
            <p:nvPr userDrawn="1"/>
          </p:nvGrpSpPr>
          <p:grpSpPr>
            <a:xfrm>
              <a:off x="8620286" y="5048697"/>
              <a:ext cx="571116" cy="571112"/>
              <a:chOff x="8081746" y="5155194"/>
              <a:chExt cx="358117" cy="358117"/>
            </a:xfrm>
          </p:grpSpPr>
          <p:sp>
            <p:nvSpPr>
              <p:cNvPr id="86" name="Oval 85"/>
              <p:cNvSpPr/>
              <p:nvPr userDrawn="1"/>
            </p:nvSpPr>
            <p:spPr>
              <a:xfrm>
                <a:off x="8081746" y="5155194"/>
                <a:ext cx="358117" cy="3581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kern="1200" dirty="0">
                  <a:solidFill>
                    <a:prstClr val="white"/>
                  </a:solidFill>
                  <a:latin typeface="Arial" panose="020B0604020202020204" pitchFamily="34" charset="0"/>
                </a:endParaRPr>
              </a:p>
            </p:txBody>
          </p:sp>
          <p:sp>
            <p:nvSpPr>
              <p:cNvPr id="87" name="Freeform 86"/>
              <p:cNvSpPr>
                <a:spLocks noEditPoints="1"/>
              </p:cNvSpPr>
              <p:nvPr userDrawn="1"/>
            </p:nvSpPr>
            <p:spPr bwMode="auto">
              <a:xfrm>
                <a:off x="8171870" y="5243997"/>
                <a:ext cx="177867" cy="180512"/>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kern="1200" dirty="0">
                  <a:solidFill>
                    <a:prstClr val="black"/>
                  </a:solidFill>
                  <a:latin typeface="Arial" panose="020B0604020202020204" pitchFamily="34" charset="0"/>
                  <a:ea typeface="+mn-ea"/>
                  <a:cs typeface="Arial" panose="020B0604020202020204" pitchFamily="34" charset="0"/>
                </a:endParaRPr>
              </a:p>
            </p:txBody>
          </p:sp>
        </p:grpSp>
      </p:grpSp>
      <p:sp>
        <p:nvSpPr>
          <p:cNvPr id="94" name="Subtitle 2">
            <a:hlinkClick r:id="rId3"/>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Tree>
    <p:extLst>
      <p:ext uri="{BB962C8B-B14F-4D97-AF65-F5344CB8AC3E}">
        <p14:creationId xmlns:p14="http://schemas.microsoft.com/office/powerpoint/2010/main" val="3740143447"/>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20" name="Picture 19">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283659603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43884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625904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6277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sz="2500" kern="1200" dirty="0">
              <a:solidFill>
                <a:prstClr val="black"/>
              </a:solidFill>
              <a:latin typeface="Avenir Book"/>
              <a:ea typeface="+mn-ea"/>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latin typeface="Arial" panose="020B0604020202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4139791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2" name="Rectangle 1"/>
          <p:cNvSpPr/>
          <p:nvPr userDrawn="1"/>
        </p:nvSpPr>
        <p:spPr>
          <a:xfrm>
            <a:off x="0" y="655320"/>
            <a:ext cx="9657198" cy="554736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7" name="Content Placeholder 59"/>
          <p:cNvSpPr>
            <a:spLocks noGrp="1"/>
          </p:cNvSpPr>
          <p:nvPr>
            <p:ph sz="quarter" idx="10" hasCustomPrompt="1"/>
          </p:nvPr>
        </p:nvSpPr>
        <p:spPr>
          <a:xfrm>
            <a:off x="648706" y="1949533"/>
            <a:ext cx="5673576" cy="914400"/>
          </a:xfrm>
        </p:spPr>
        <p:txBody>
          <a:bodyPr anchor="ctr">
            <a:noAutofit/>
          </a:bodyPr>
          <a:lstStyle>
            <a:lvl1pPr marL="0" indent="0">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Cover page title</a:t>
            </a:r>
          </a:p>
        </p:txBody>
      </p:sp>
      <p:sp>
        <p:nvSpPr>
          <p:cNvPr id="29" name="Content Placeholder 59"/>
          <p:cNvSpPr>
            <a:spLocks noGrp="1"/>
          </p:cNvSpPr>
          <p:nvPr>
            <p:ph sz="quarter" idx="12" hasCustomPrompt="1"/>
          </p:nvPr>
        </p:nvSpPr>
        <p:spPr>
          <a:xfrm>
            <a:off x="648706" y="3146328"/>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28" name="Content Placeholder 59"/>
          <p:cNvSpPr>
            <a:spLocks noGrp="1"/>
          </p:cNvSpPr>
          <p:nvPr>
            <p:ph sz="quarter" idx="11" hasCustomPrompt="1"/>
          </p:nvPr>
        </p:nvSpPr>
        <p:spPr>
          <a:xfrm>
            <a:off x="648706" y="3885923"/>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11" name="Rectangle 10"/>
          <p:cNvSpPr/>
          <p:nvPr userDrawn="1"/>
        </p:nvSpPr>
        <p:spPr>
          <a:xfrm>
            <a:off x="9657199" y="655320"/>
            <a:ext cx="2534801" cy="554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7198" y="4697844"/>
            <a:ext cx="2231270" cy="1577764"/>
          </a:xfrm>
          <a:prstGeom prst="rect">
            <a:avLst/>
          </a:prstGeom>
        </p:spPr>
      </p:pic>
      <p:sp>
        <p:nvSpPr>
          <p:cNvPr id="10" name="Content Placeholder 59"/>
          <p:cNvSpPr>
            <a:spLocks noGrp="1"/>
          </p:cNvSpPr>
          <p:nvPr>
            <p:ph sz="quarter" idx="13" hasCustomPrompt="1"/>
          </p:nvPr>
        </p:nvSpPr>
        <p:spPr>
          <a:xfrm>
            <a:off x="648706" y="4595275"/>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924528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19618002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634932903"/>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nt slide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7410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557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ne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Agenda</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userDrawn="1"/>
        </p:nvSpPr>
        <p:spPr>
          <a:xfrm>
            <a:off x="8430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
        <p:nvSpPr>
          <p:cNvPr id="5" name="Pentagon 4"/>
          <p:cNvSpPr/>
          <p:nvPr/>
        </p:nvSpPr>
        <p:spPr>
          <a:xfrm>
            <a:off x="1801667" y="1262121"/>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7" name="Pentagon 6"/>
          <p:cNvSpPr/>
          <p:nvPr/>
        </p:nvSpPr>
        <p:spPr>
          <a:xfrm>
            <a:off x="1798889" y="217215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Pentagon 7"/>
          <p:cNvSpPr/>
          <p:nvPr/>
        </p:nvSpPr>
        <p:spPr>
          <a:xfrm>
            <a:off x="1798888" y="3085055"/>
            <a:ext cx="7696047" cy="697597"/>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9" name="Pentagon 8"/>
          <p:cNvSpPr/>
          <p:nvPr/>
        </p:nvSpPr>
        <p:spPr>
          <a:xfrm flipV="1">
            <a:off x="1796570" y="4906893"/>
            <a:ext cx="6687030"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0" name="Pentagon 9"/>
          <p:cNvSpPr/>
          <p:nvPr/>
        </p:nvSpPr>
        <p:spPr>
          <a:xfrm flipV="1">
            <a:off x="1802683" y="3996862"/>
            <a:ext cx="6274248" cy="688985"/>
          </a:xfrm>
          <a:prstGeom prst="homePlate">
            <a:avLst>
              <a:gd name="adj" fmla="val 30833"/>
            </a:avLst>
          </a:prstGeom>
          <a:solidFill>
            <a:schemeClr val="accent1">
              <a:lumMod val="20000"/>
              <a:lumOff val="80000"/>
            </a:schemeClr>
          </a:solidFill>
          <a:ln>
            <a:noFill/>
          </a:ln>
          <a:effectLst>
            <a:outerShdw blurRad="50800" dist="38100" dir="5400000" algn="t" rotWithShape="0">
              <a:schemeClr val="accent2">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1" name="Round Same Side Corner Rectangle 12"/>
          <p:cNvSpPr/>
          <p:nvPr/>
        </p:nvSpPr>
        <p:spPr>
          <a:xfrm rot="16200000">
            <a:off x="674435" y="899619"/>
            <a:ext cx="777977" cy="917343"/>
          </a:xfrm>
          <a:custGeom>
            <a:avLst/>
            <a:gdLst>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1734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 name="connsiteX0" fmla="*/ 64837 w 777977"/>
              <a:gd name="connsiteY0" fmla="*/ 0 h 917343"/>
              <a:gd name="connsiteX1" fmla="*/ 713140 w 777977"/>
              <a:gd name="connsiteY1" fmla="*/ 0 h 917343"/>
              <a:gd name="connsiteX2" fmla="*/ 777977 w 777977"/>
              <a:gd name="connsiteY2" fmla="*/ 64837 h 917343"/>
              <a:gd name="connsiteX3" fmla="*/ 777977 w 777977"/>
              <a:gd name="connsiteY3" fmla="*/ 917343 h 917343"/>
              <a:gd name="connsiteX4" fmla="*/ 777977 w 777977"/>
              <a:gd name="connsiteY4" fmla="*/ 909723 h 917343"/>
              <a:gd name="connsiteX5" fmla="*/ 0 w 777977"/>
              <a:gd name="connsiteY5" fmla="*/ 917343 h 917343"/>
              <a:gd name="connsiteX6" fmla="*/ 0 w 777977"/>
              <a:gd name="connsiteY6" fmla="*/ 917343 h 917343"/>
              <a:gd name="connsiteX7" fmla="*/ 0 w 777977"/>
              <a:gd name="connsiteY7" fmla="*/ 64837 h 917343"/>
              <a:gd name="connsiteX8" fmla="*/ 64837 w 777977"/>
              <a:gd name="connsiteY8" fmla="*/ 0 h 9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77" h="917343">
                <a:moveTo>
                  <a:pt x="64837" y="0"/>
                </a:moveTo>
                <a:lnTo>
                  <a:pt x="713140" y="0"/>
                </a:lnTo>
                <a:cubicBezTo>
                  <a:pt x="748948" y="0"/>
                  <a:pt x="777977" y="29029"/>
                  <a:pt x="777977" y="64837"/>
                </a:cubicBezTo>
                <a:lnTo>
                  <a:pt x="777977" y="917343"/>
                </a:lnTo>
                <a:lnTo>
                  <a:pt x="777977" y="909723"/>
                </a:lnTo>
                <a:lnTo>
                  <a:pt x="0" y="917343"/>
                </a:lnTo>
                <a:lnTo>
                  <a:pt x="0" y="917343"/>
                </a:lnTo>
                <a:lnTo>
                  <a:pt x="0" y="64837"/>
                </a:lnTo>
                <a:cubicBezTo>
                  <a:pt x="0" y="29029"/>
                  <a:pt x="29029" y="0"/>
                  <a:pt x="64837"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01</a:t>
            </a:r>
          </a:p>
        </p:txBody>
      </p:sp>
      <p:sp>
        <p:nvSpPr>
          <p:cNvPr id="12" name="Freeform 11"/>
          <p:cNvSpPr/>
          <p:nvPr/>
        </p:nvSpPr>
        <p:spPr>
          <a:xfrm>
            <a:off x="1508971" y="966431"/>
            <a:ext cx="292696"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 h="819150">
                <a:moveTo>
                  <a:pt x="0" y="0"/>
                </a:moveTo>
                <a:lnTo>
                  <a:pt x="250825" y="238070"/>
                </a:lnTo>
                <a:lnTo>
                  <a:pt x="250825" y="819150"/>
                </a:lnTo>
                <a:lnTo>
                  <a:pt x="8731" y="654865"/>
                </a:lnTo>
                <a:cubicBezTo>
                  <a:pt x="6614" y="444257"/>
                  <a:pt x="11642" y="226483"/>
                  <a:pt x="0"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3" name="Round Same Side Corner Rectangle 12"/>
          <p:cNvSpPr/>
          <p:nvPr/>
        </p:nvSpPr>
        <p:spPr>
          <a:xfrm rot="16200000">
            <a:off x="672506" y="1932154"/>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02</a:t>
            </a:r>
          </a:p>
        </p:txBody>
      </p:sp>
      <p:sp>
        <p:nvSpPr>
          <p:cNvPr id="14" name="Freeform 13"/>
          <p:cNvSpPr/>
          <p:nvPr/>
        </p:nvSpPr>
        <p:spPr>
          <a:xfrm>
            <a:off x="1518235" y="1994166"/>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5" name="Round Same Side Corner Rectangle 14"/>
          <p:cNvSpPr/>
          <p:nvPr/>
        </p:nvSpPr>
        <p:spPr>
          <a:xfrm rot="16200000">
            <a:off x="667408" y="2962759"/>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03</a:t>
            </a:r>
          </a:p>
        </p:txBody>
      </p:sp>
      <p:sp>
        <p:nvSpPr>
          <p:cNvPr id="16" name="Freeform 15"/>
          <p:cNvSpPr/>
          <p:nvPr/>
        </p:nvSpPr>
        <p:spPr>
          <a:xfrm>
            <a:off x="1512677" y="3027640"/>
            <a:ext cx="289188" cy="780848"/>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673"/>
              <a:gd name="connsiteY0" fmla="*/ 0 h 719137"/>
              <a:gd name="connsiteX1" fmla="*/ 247673 w 247673"/>
              <a:gd name="connsiteY1" fmla="*/ 47625 h 719137"/>
              <a:gd name="connsiteX2" fmla="*/ 238125 w 247673"/>
              <a:gd name="connsiteY2" fmla="*/ 719137 h 719137"/>
              <a:gd name="connsiteX3" fmla="*/ 0 w 247673"/>
              <a:gd name="connsiteY3" fmla="*/ 647700 h 719137"/>
              <a:gd name="connsiteX4" fmla="*/ 0 w 247673"/>
              <a:gd name="connsiteY4" fmla="*/ 0 h 719137"/>
              <a:gd name="connsiteX0" fmla="*/ 0 w 247673"/>
              <a:gd name="connsiteY0" fmla="*/ 0 h 647700"/>
              <a:gd name="connsiteX1" fmla="*/ 247673 w 247673"/>
              <a:gd name="connsiteY1" fmla="*/ 47625 h 647700"/>
              <a:gd name="connsiteX2" fmla="*/ 245338 w 247673"/>
              <a:gd name="connsiteY2" fmla="*/ 588168 h 647700"/>
              <a:gd name="connsiteX3" fmla="*/ 0 w 247673"/>
              <a:gd name="connsiteY3" fmla="*/ 647700 h 647700"/>
              <a:gd name="connsiteX4" fmla="*/ 0 w 247673"/>
              <a:gd name="connsiteY4" fmla="*/ 0 h 647700"/>
              <a:gd name="connsiteX0" fmla="*/ 0 w 252617"/>
              <a:gd name="connsiteY0" fmla="*/ 0 h 647700"/>
              <a:gd name="connsiteX1" fmla="*/ 247673 w 252617"/>
              <a:gd name="connsiteY1" fmla="*/ 47625 h 647700"/>
              <a:gd name="connsiteX2" fmla="*/ 252552 w 252617"/>
              <a:gd name="connsiteY2" fmla="*/ 623887 h 647700"/>
              <a:gd name="connsiteX3" fmla="*/ 0 w 252617"/>
              <a:gd name="connsiteY3" fmla="*/ 647700 h 647700"/>
              <a:gd name="connsiteX4" fmla="*/ 0 w 252617"/>
              <a:gd name="connsiteY4" fmla="*/ 0 h 647700"/>
              <a:gd name="connsiteX0" fmla="*/ 0 w 250248"/>
              <a:gd name="connsiteY0" fmla="*/ 0 h 647700"/>
              <a:gd name="connsiteX1" fmla="*/ 247673 w 250248"/>
              <a:gd name="connsiteY1" fmla="*/ 47625 h 647700"/>
              <a:gd name="connsiteX2" fmla="*/ 250148 w 250248"/>
              <a:gd name="connsiteY2" fmla="*/ 626268 h 647700"/>
              <a:gd name="connsiteX3" fmla="*/ 0 w 250248"/>
              <a:gd name="connsiteY3" fmla="*/ 647700 h 647700"/>
              <a:gd name="connsiteX4" fmla="*/ 0 w 250248"/>
              <a:gd name="connsiteY4" fmla="*/ 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48" h="647700">
                <a:moveTo>
                  <a:pt x="0" y="0"/>
                </a:moveTo>
                <a:lnTo>
                  <a:pt x="247673" y="47625"/>
                </a:lnTo>
                <a:cubicBezTo>
                  <a:pt x="246895" y="227806"/>
                  <a:pt x="250926" y="446087"/>
                  <a:pt x="250148" y="626268"/>
                </a:cubicBez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7" name="Round Same Side Corner Rectangle 16"/>
          <p:cNvSpPr/>
          <p:nvPr/>
        </p:nvSpPr>
        <p:spPr>
          <a:xfrm rot="5400000" flipV="1">
            <a:off x="673235" y="5042498"/>
            <a:ext cx="780848"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05</a:t>
            </a:r>
          </a:p>
        </p:txBody>
      </p:sp>
      <p:sp>
        <p:nvSpPr>
          <p:cNvPr id="18" name="Freeform 17"/>
          <p:cNvSpPr/>
          <p:nvPr/>
        </p:nvSpPr>
        <p:spPr>
          <a:xfrm flipV="1">
            <a:off x="1514839" y="4906896"/>
            <a:ext cx="296338" cy="984673"/>
          </a:xfrm>
          <a:custGeom>
            <a:avLst/>
            <a:gdLst>
              <a:gd name="connsiteX0" fmla="*/ 0 w 250825"/>
              <a:gd name="connsiteY0" fmla="*/ 0 h 819150"/>
              <a:gd name="connsiteX1" fmla="*/ 250825 w 250825"/>
              <a:gd name="connsiteY1" fmla="*/ 257175 h 819150"/>
              <a:gd name="connsiteX2" fmla="*/ 250825 w 250825"/>
              <a:gd name="connsiteY2" fmla="*/ 819150 h 819150"/>
              <a:gd name="connsiteX3" fmla="*/ 15875 w 250825"/>
              <a:gd name="connsiteY3" fmla="*/ 647700 h 819150"/>
              <a:gd name="connsiteX4" fmla="*/ 0 w 250825"/>
              <a:gd name="connsiteY4" fmla="*/ 0 h 819150"/>
              <a:gd name="connsiteX0" fmla="*/ 0 w 250825"/>
              <a:gd name="connsiteY0" fmla="*/ 0 h 819150"/>
              <a:gd name="connsiteX1" fmla="*/ 250825 w 250825"/>
              <a:gd name="connsiteY1" fmla="*/ 257175 h 819150"/>
              <a:gd name="connsiteX2" fmla="*/ 250825 w 250825"/>
              <a:gd name="connsiteY2" fmla="*/ 819150 h 819150"/>
              <a:gd name="connsiteX3" fmla="*/ 8731 w 250825"/>
              <a:gd name="connsiteY3" fmla="*/ 654865 h 819150"/>
              <a:gd name="connsiteX4" fmla="*/ 0 w 250825"/>
              <a:gd name="connsiteY4" fmla="*/ 0 h 819150"/>
              <a:gd name="connsiteX0" fmla="*/ 0 w 250825"/>
              <a:gd name="connsiteY0" fmla="*/ 0 h 819150"/>
              <a:gd name="connsiteX1" fmla="*/ 250825 w 250825"/>
              <a:gd name="connsiteY1" fmla="*/ 238070 h 819150"/>
              <a:gd name="connsiteX2" fmla="*/ 250825 w 250825"/>
              <a:gd name="connsiteY2" fmla="*/ 819150 h 819150"/>
              <a:gd name="connsiteX3" fmla="*/ 8731 w 250825"/>
              <a:gd name="connsiteY3" fmla="*/ 654865 h 819150"/>
              <a:gd name="connsiteX4" fmla="*/ 0 w 250825"/>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8731 w 252457"/>
              <a:gd name="connsiteY3" fmla="*/ 654865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0 w 252457"/>
              <a:gd name="connsiteY0" fmla="*/ 0 h 819150"/>
              <a:gd name="connsiteX1" fmla="*/ 252457 w 252457"/>
              <a:gd name="connsiteY1" fmla="*/ 244409 h 819150"/>
              <a:gd name="connsiteX2" fmla="*/ 250825 w 252457"/>
              <a:gd name="connsiteY2" fmla="*/ 819150 h 819150"/>
              <a:gd name="connsiteX3" fmla="*/ 2201 w 252457"/>
              <a:gd name="connsiteY3" fmla="*/ 659619 h 819150"/>
              <a:gd name="connsiteX4" fmla="*/ 0 w 252457"/>
              <a:gd name="connsiteY4" fmla="*/ 0 h 819150"/>
              <a:gd name="connsiteX0" fmla="*/ 1489 w 253946"/>
              <a:gd name="connsiteY0" fmla="*/ 0 h 819150"/>
              <a:gd name="connsiteX1" fmla="*/ 253946 w 253946"/>
              <a:gd name="connsiteY1" fmla="*/ 244409 h 819150"/>
              <a:gd name="connsiteX2" fmla="*/ 252314 w 253946"/>
              <a:gd name="connsiteY2" fmla="*/ 819150 h 819150"/>
              <a:gd name="connsiteX3" fmla="*/ 425 w 253946"/>
              <a:gd name="connsiteY3" fmla="*/ 650110 h 819150"/>
              <a:gd name="connsiteX4" fmla="*/ 1489 w 253946"/>
              <a:gd name="connsiteY4" fmla="*/ 0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46" h="819150">
                <a:moveTo>
                  <a:pt x="1489" y="0"/>
                </a:moveTo>
                <a:lnTo>
                  <a:pt x="253946" y="244409"/>
                </a:lnTo>
                <a:lnTo>
                  <a:pt x="252314" y="819150"/>
                </a:lnTo>
                <a:lnTo>
                  <a:pt x="425" y="650110"/>
                </a:lnTo>
                <a:cubicBezTo>
                  <a:pt x="-1692" y="439502"/>
                  <a:pt x="4968" y="68006"/>
                  <a:pt x="1489" y="0"/>
                </a:cubicBez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19" name="Round Same Side Corner Rectangle 18"/>
          <p:cNvSpPr/>
          <p:nvPr/>
        </p:nvSpPr>
        <p:spPr>
          <a:xfrm rot="5400000" flipV="1">
            <a:off x="676300" y="4012361"/>
            <a:ext cx="777977" cy="913485"/>
          </a:xfrm>
          <a:prstGeom prst="round2SameRect">
            <a:avLst>
              <a:gd name="adj1" fmla="val 833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400" b="1" kern="1200" dirty="0">
                <a:solidFill>
                  <a:prstClr val="white"/>
                </a:solidFill>
                <a:latin typeface="Arial" panose="020B0604020202020204" pitchFamily="34" charset="0"/>
                <a:cs typeface="Arial" panose="020B0604020202020204" pitchFamily="34" charset="0"/>
              </a:rPr>
              <a:t>04</a:t>
            </a:r>
          </a:p>
        </p:txBody>
      </p:sp>
      <p:sp>
        <p:nvSpPr>
          <p:cNvPr id="20" name="Freeform 19"/>
          <p:cNvSpPr/>
          <p:nvPr/>
        </p:nvSpPr>
        <p:spPr>
          <a:xfrm flipV="1">
            <a:off x="1522030" y="3993993"/>
            <a:ext cx="283596" cy="869841"/>
          </a:xfrm>
          <a:custGeom>
            <a:avLst/>
            <a:gdLst>
              <a:gd name="connsiteX0" fmla="*/ 0 w 245268"/>
              <a:gd name="connsiteY0" fmla="*/ 0 h 719137"/>
              <a:gd name="connsiteX1" fmla="*/ 245268 w 245268"/>
              <a:gd name="connsiteY1" fmla="*/ 145256 h 719137"/>
              <a:gd name="connsiteX2" fmla="*/ 238125 w 245268"/>
              <a:gd name="connsiteY2" fmla="*/ 719137 h 719137"/>
              <a:gd name="connsiteX3" fmla="*/ 0 w 245268"/>
              <a:gd name="connsiteY3" fmla="*/ 647700 h 719137"/>
              <a:gd name="connsiteX4" fmla="*/ 0 w 245268"/>
              <a:gd name="connsiteY4" fmla="*/ 0 h 719137"/>
              <a:gd name="connsiteX0" fmla="*/ 0 w 247839"/>
              <a:gd name="connsiteY0" fmla="*/ 0 h 723899"/>
              <a:gd name="connsiteX1" fmla="*/ 245268 w 247839"/>
              <a:gd name="connsiteY1" fmla="*/ 145256 h 723899"/>
              <a:gd name="connsiteX2" fmla="*/ 247839 w 247839"/>
              <a:gd name="connsiteY2" fmla="*/ 723899 h 723899"/>
              <a:gd name="connsiteX3" fmla="*/ 0 w 247839"/>
              <a:gd name="connsiteY3" fmla="*/ 647700 h 723899"/>
              <a:gd name="connsiteX4" fmla="*/ 0 w 247839"/>
              <a:gd name="connsiteY4" fmla="*/ 0 h 723899"/>
              <a:gd name="connsiteX0" fmla="*/ 0 w 247839"/>
              <a:gd name="connsiteY0" fmla="*/ 0 h 721518"/>
              <a:gd name="connsiteX1" fmla="*/ 245268 w 247839"/>
              <a:gd name="connsiteY1" fmla="*/ 145256 h 721518"/>
              <a:gd name="connsiteX2" fmla="*/ 247839 w 247839"/>
              <a:gd name="connsiteY2" fmla="*/ 721518 h 721518"/>
              <a:gd name="connsiteX3" fmla="*/ 0 w 247839"/>
              <a:gd name="connsiteY3" fmla="*/ 647700 h 721518"/>
              <a:gd name="connsiteX4" fmla="*/ 0 w 247839"/>
              <a:gd name="connsiteY4" fmla="*/ 0 h 72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39" h="721518">
                <a:moveTo>
                  <a:pt x="0" y="0"/>
                </a:moveTo>
                <a:lnTo>
                  <a:pt x="245268" y="145256"/>
                </a:lnTo>
                <a:lnTo>
                  <a:pt x="247839" y="721518"/>
                </a:lnTo>
                <a:lnTo>
                  <a:pt x="0" y="647700"/>
                </a:lnTo>
                <a:lnTo>
                  <a:pt x="0" y="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Oval 20"/>
          <p:cNvSpPr/>
          <p:nvPr/>
        </p:nvSpPr>
        <p:spPr>
          <a:xfrm>
            <a:off x="7718189" y="134755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2" name="Oval 21"/>
          <p:cNvSpPr/>
          <p:nvPr/>
        </p:nvSpPr>
        <p:spPr>
          <a:xfrm>
            <a:off x="7327029" y="2257584"/>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3" name="Oval 22"/>
          <p:cNvSpPr/>
          <p:nvPr/>
        </p:nvSpPr>
        <p:spPr>
          <a:xfrm>
            <a:off x="8729109" y="3174793"/>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4" name="Oval 23"/>
          <p:cNvSpPr/>
          <p:nvPr/>
        </p:nvSpPr>
        <p:spPr>
          <a:xfrm>
            <a:off x="7327029" y="4082295"/>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5" name="Oval 24"/>
          <p:cNvSpPr/>
          <p:nvPr/>
        </p:nvSpPr>
        <p:spPr>
          <a:xfrm>
            <a:off x="7718189" y="4992326"/>
            <a:ext cx="518124" cy="518120"/>
          </a:xfrm>
          <a:prstGeom prst="ellipse">
            <a:avLst/>
          </a:prstGeom>
          <a:solidFill>
            <a:schemeClr val="bg1">
              <a:lumMod val="95000"/>
            </a:schemeClr>
          </a:solidFill>
          <a:ln>
            <a:noFill/>
          </a:ln>
          <a:effectLst>
            <a:innerShdw blurRad="381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6" name="Content Placeholder 10"/>
          <p:cNvSpPr>
            <a:spLocks noGrp="1"/>
          </p:cNvSpPr>
          <p:nvPr>
            <p:ph sz="quarter" idx="11" hasCustomPrompt="1"/>
          </p:nvPr>
        </p:nvSpPr>
        <p:spPr>
          <a:xfrm>
            <a:off x="1886481" y="129428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7" name="Content Placeholder 10"/>
          <p:cNvSpPr>
            <a:spLocks noGrp="1"/>
          </p:cNvSpPr>
          <p:nvPr>
            <p:ph sz="quarter" idx="12" hasCustomPrompt="1"/>
          </p:nvPr>
        </p:nvSpPr>
        <p:spPr>
          <a:xfrm>
            <a:off x="1886481" y="2204320"/>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8" name="Content Placeholder 10"/>
          <p:cNvSpPr>
            <a:spLocks noGrp="1"/>
          </p:cNvSpPr>
          <p:nvPr>
            <p:ph sz="quarter" idx="13" hasCustomPrompt="1"/>
          </p:nvPr>
        </p:nvSpPr>
        <p:spPr>
          <a:xfrm>
            <a:off x="1886481" y="3121529"/>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29" name="Content Placeholder 10"/>
          <p:cNvSpPr>
            <a:spLocks noGrp="1"/>
          </p:cNvSpPr>
          <p:nvPr>
            <p:ph sz="quarter" idx="14" hasCustomPrompt="1"/>
          </p:nvPr>
        </p:nvSpPr>
        <p:spPr>
          <a:xfrm>
            <a:off x="1886481" y="4029031"/>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
        <p:nvSpPr>
          <p:cNvPr id="30" name="Content Placeholder 10"/>
          <p:cNvSpPr>
            <a:spLocks noGrp="1"/>
          </p:cNvSpPr>
          <p:nvPr>
            <p:ph sz="quarter" idx="15" hasCustomPrompt="1"/>
          </p:nvPr>
        </p:nvSpPr>
        <p:spPr>
          <a:xfrm>
            <a:off x="1886481" y="4939062"/>
            <a:ext cx="4110084" cy="624648"/>
          </a:xfrm>
        </p:spPr>
        <p:txBody>
          <a:bodyPr anchor="ctr">
            <a:noAutofit/>
          </a:bodyPr>
          <a:lstStyle>
            <a:lvl1pPr marL="0" indent="0" algn="l">
              <a:buNone/>
              <a:defRPr sz="2400">
                <a:solidFill>
                  <a:schemeClr val="tx1"/>
                </a:solidFill>
                <a:latin typeface="Arial" panose="020B0604020202020204" pitchFamily="34" charset="0"/>
                <a:cs typeface="Arial" panose="020B0604020202020204" pitchFamily="34" charset="0"/>
              </a:defRPr>
            </a:lvl1pPr>
            <a:lvl5pPr>
              <a:defRPr/>
            </a:lvl5pPr>
          </a:lstStyle>
          <a:p>
            <a:pPr lvl="0"/>
            <a:r>
              <a:rPr lang="en-US" dirty="0"/>
              <a:t>Click add text</a:t>
            </a:r>
          </a:p>
        </p:txBody>
      </p:sp>
    </p:spTree>
    <p:extLst>
      <p:ext uri="{BB962C8B-B14F-4D97-AF65-F5344CB8AC3E}">
        <p14:creationId xmlns:p14="http://schemas.microsoft.com/office/powerpoint/2010/main" val="428340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04F1E14-4077-49CE-BE30-F1B862333BB7}"/>
              </a:ext>
            </a:extLst>
          </p:cNvPr>
          <p:cNvSpPr txBox="1">
            <a:spLocks/>
          </p:cNvSpPr>
          <p:nvPr userDrawn="1"/>
        </p:nvSpPr>
        <p:spPr>
          <a:xfrm>
            <a:off x="84302"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latin typeface="Arial" panose="020B0604020202020204" pitchFamily="34" charset="0"/>
                <a:cs typeface="Arial" panose="020B0604020202020204" pitchFamily="34" charset="0"/>
              </a:rPr>
              <a:pPr/>
              <a:t>‹#›</a:t>
            </a:fld>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114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solidFill>
            <a:srgbClr val="BFBFBF"/>
          </a:solid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kern="1200" smtClean="0">
                <a:solidFill>
                  <a:prstClr val="black"/>
                </a:solidFill>
                <a:ea typeface="+mn-ea"/>
              </a:rPr>
              <a:pPr/>
              <a:t>‹#›</a:t>
            </a:fld>
            <a:endParaRPr lang="en-US" kern="1200" dirty="0">
              <a:solidFill>
                <a:prstClr val="black"/>
              </a:solidFill>
              <a:ea typeface="+mn-ea"/>
            </a:endParaRPr>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userDrawn="1"/>
        </p:nvPicPr>
        <p:blipFill>
          <a:blip r:embed="rId17"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13894496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8.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gif"/><Relationship Id="rId1" Type="http://schemas.openxmlformats.org/officeDocument/2006/relationships/slideLayout" Target="../slideLayouts/slideLayout15.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2.xml"/><Relationship Id="rId7" Type="http://schemas.openxmlformats.org/officeDocument/2006/relationships/image" Target="../media/image49.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image" Target="../media/image39.png"/><Relationship Id="rId7"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10.jpeg"/><Relationship Id="rId5" Type="http://schemas.openxmlformats.org/officeDocument/2006/relationships/diagramQuickStyle" Target="../diagrams/quickStyle1.xml"/><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diagramLayout" Target="../diagrams/layout1.xml"/><Relationship Id="rId9" Type="http://schemas.openxmlformats.org/officeDocument/2006/relationships/image" Target="../media/image8.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210" y="747416"/>
            <a:ext cx="8953722" cy="1145350"/>
          </a:xfrm>
        </p:spPr>
        <p:txBody>
          <a:bodyPr/>
          <a:lstStyle/>
          <a:p>
            <a:r>
              <a:rPr lang="en-US" dirty="0"/>
              <a:t>LatentView Analytics</a:t>
            </a:r>
          </a:p>
        </p:txBody>
      </p:sp>
      <p:sp>
        <p:nvSpPr>
          <p:cNvPr id="8" name="Content Placeholder 7"/>
          <p:cNvSpPr>
            <a:spLocks noGrp="1"/>
          </p:cNvSpPr>
          <p:nvPr>
            <p:ph sz="quarter" idx="13"/>
          </p:nvPr>
        </p:nvSpPr>
        <p:spPr>
          <a:xfrm>
            <a:off x="601210" y="4044236"/>
            <a:ext cx="2637248" cy="426958"/>
          </a:xfrm>
        </p:spPr>
        <p:txBody>
          <a:bodyPr/>
          <a:lstStyle/>
          <a:p>
            <a:r>
              <a:rPr lang="en-US" dirty="0"/>
              <a:t>October 2020</a:t>
            </a:r>
          </a:p>
        </p:txBody>
      </p:sp>
      <p:sp>
        <p:nvSpPr>
          <p:cNvPr id="9" name="TextBox 8"/>
          <p:cNvSpPr txBox="1"/>
          <p:nvPr/>
        </p:nvSpPr>
        <p:spPr>
          <a:xfrm>
            <a:off x="601210" y="1756786"/>
            <a:ext cx="7399770" cy="369332"/>
          </a:xfrm>
          <a:prstGeom prst="rect">
            <a:avLst/>
          </a:prstGeom>
          <a:noFill/>
        </p:spPr>
        <p:txBody>
          <a:bodyPr wrap="square" rtlCol="0">
            <a:spAutoFit/>
          </a:bodyPr>
          <a:lstStyle/>
          <a:p>
            <a:pPr lvl="0">
              <a:defRPr/>
            </a:pPr>
            <a:r>
              <a:rPr lang="en-US" dirty="0">
                <a:solidFill>
                  <a:prstClr val="white"/>
                </a:solidFill>
                <a:latin typeface="Arial" panose="020B0604020202020204" pitchFamily="34" charset="0"/>
                <a:cs typeface="Arial" panose="020B0604020202020204" pitchFamily="34" charset="0"/>
              </a:rPr>
              <a:t>Data Driven Intelligence to Identify High Net Worth Customers</a:t>
            </a:r>
          </a:p>
        </p:txBody>
      </p:sp>
      <p:pic>
        <p:nvPicPr>
          <p:cNvPr id="1026" name="Picture 2">
            <a:extLst>
              <a:ext uri="{FF2B5EF4-FFF2-40B4-BE49-F238E27FC236}">
                <a16:creationId xmlns:a16="http://schemas.microsoft.com/office/drawing/2014/main" id="{654E4530-51CF-445F-A130-750FECECC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002318"/>
            <a:ext cx="2952509" cy="128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23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38342"/>
            <a:ext cx="12315217"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t>Exploratory Data Analysis – Methodology</a:t>
            </a:r>
            <a:endParaRPr lang="en-US" sz="2800" b="0" i="0" u="none" strike="noStrike" cap="none" dirty="0">
              <a:solidFill>
                <a:schemeClr val="lt1"/>
              </a:solidFill>
              <a:ea typeface="Arial"/>
              <a:sym typeface="Arial"/>
            </a:endParaRPr>
          </a:p>
        </p:txBody>
      </p:sp>
      <p:graphicFrame>
        <p:nvGraphicFramePr>
          <p:cNvPr id="69" name="Table 68">
            <a:extLst>
              <a:ext uri="{FF2B5EF4-FFF2-40B4-BE49-F238E27FC236}">
                <a16:creationId xmlns:a16="http://schemas.microsoft.com/office/drawing/2014/main" id="{ED37363E-6018-4705-83F1-80190B1594BB}"/>
              </a:ext>
            </a:extLst>
          </p:cNvPr>
          <p:cNvGraphicFramePr>
            <a:graphicFrameLocks noGrp="1"/>
          </p:cNvGraphicFramePr>
          <p:nvPr>
            <p:extLst>
              <p:ext uri="{D42A27DB-BD31-4B8C-83A1-F6EECF244321}">
                <p14:modId xmlns:p14="http://schemas.microsoft.com/office/powerpoint/2010/main" val="1371476720"/>
              </p:ext>
            </p:extLst>
          </p:nvPr>
        </p:nvGraphicFramePr>
        <p:xfrm>
          <a:off x="1372511" y="1775744"/>
          <a:ext cx="6272003" cy="1376706"/>
        </p:xfrm>
        <a:graphic>
          <a:graphicData uri="http://schemas.openxmlformats.org/drawingml/2006/table">
            <a:tbl>
              <a:tblPr firstRow="1" bandRow="1">
                <a:tableStyleId>{073A0DAA-6AF3-43AB-8588-CEC1D06C72B9}</a:tableStyleId>
              </a:tblPr>
              <a:tblGrid>
                <a:gridCol w="616730">
                  <a:extLst>
                    <a:ext uri="{9D8B030D-6E8A-4147-A177-3AD203B41FA5}">
                      <a16:colId xmlns:a16="http://schemas.microsoft.com/office/drawing/2014/main" val="3759534468"/>
                    </a:ext>
                  </a:extLst>
                </a:gridCol>
                <a:gridCol w="1409075">
                  <a:extLst>
                    <a:ext uri="{9D8B030D-6E8A-4147-A177-3AD203B41FA5}">
                      <a16:colId xmlns:a16="http://schemas.microsoft.com/office/drawing/2014/main" val="3377293808"/>
                    </a:ext>
                  </a:extLst>
                </a:gridCol>
                <a:gridCol w="1374042">
                  <a:extLst>
                    <a:ext uri="{9D8B030D-6E8A-4147-A177-3AD203B41FA5}">
                      <a16:colId xmlns:a16="http://schemas.microsoft.com/office/drawing/2014/main" val="576774099"/>
                    </a:ext>
                  </a:extLst>
                </a:gridCol>
                <a:gridCol w="1436078">
                  <a:extLst>
                    <a:ext uri="{9D8B030D-6E8A-4147-A177-3AD203B41FA5}">
                      <a16:colId xmlns:a16="http://schemas.microsoft.com/office/drawing/2014/main" val="3884633011"/>
                    </a:ext>
                  </a:extLst>
                </a:gridCol>
                <a:gridCol w="1436078">
                  <a:extLst>
                    <a:ext uri="{9D8B030D-6E8A-4147-A177-3AD203B41FA5}">
                      <a16:colId xmlns:a16="http://schemas.microsoft.com/office/drawing/2014/main" val="3050719308"/>
                    </a:ext>
                  </a:extLst>
                </a:gridCol>
              </a:tblGrid>
              <a:tr h="370840">
                <a:tc>
                  <a:txBody>
                    <a:bodyPr/>
                    <a:lstStyle/>
                    <a:p>
                      <a:pPr algn="ct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Customer A </a:t>
                      </a:r>
                    </a:p>
                    <a:p>
                      <a:pPr algn="ctr"/>
                      <a:r>
                        <a:rPr lang="en-US" sz="1200" dirty="0"/>
                        <a:t>($ spends)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Customer B </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 spends)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Customer C</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 spends)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Customer D</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 spends)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85171559"/>
                  </a:ext>
                </a:extLst>
              </a:tr>
              <a:tr h="266592">
                <a:tc>
                  <a:txBody>
                    <a:bodyPr/>
                    <a:lstStyle/>
                    <a:p>
                      <a:pPr algn="ctr"/>
                      <a:r>
                        <a:rPr lang="en-US" sz="1000" dirty="0"/>
                        <a:t>Gucci</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solidFill>
                            <a:schemeClr val="bg1"/>
                          </a:solidFill>
                        </a:rPr>
                        <a:t>20k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dirty="0"/>
                        <a:t>2k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dirty="0">
                          <a:solidFill>
                            <a:schemeClr val="bg1"/>
                          </a:solidFill>
                        </a:rPr>
                        <a:t>45k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b="1" dirty="0">
                          <a:solidFill>
                            <a:schemeClr val="bg1"/>
                          </a:solidFill>
                        </a:rPr>
                        <a:t>-</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240231486"/>
                  </a:ext>
                </a:extLst>
              </a:tr>
              <a:tr h="256674">
                <a:tc>
                  <a:txBody>
                    <a:bodyPr/>
                    <a:lstStyle/>
                    <a:p>
                      <a:pPr algn="ctr"/>
                      <a:r>
                        <a:rPr lang="en-US" sz="1000" dirty="0"/>
                        <a:t>Prada</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solidFill>
                            <a:schemeClr val="bg1"/>
                          </a:solidFill>
                        </a:rPr>
                        <a:t>45k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dirty="0"/>
                        <a:t>1k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dirty="0">
                          <a:solidFill>
                            <a:schemeClr val="bg1"/>
                          </a:solidFill>
                        </a:rPr>
                        <a:t>-</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b="1" dirty="0">
                          <a:solidFill>
                            <a:schemeClr val="bg1"/>
                          </a:solidFill>
                        </a:rPr>
                        <a:t>30k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68819690"/>
                  </a:ext>
                </a:extLst>
              </a:tr>
              <a:tr h="370840">
                <a:tc>
                  <a:txBody>
                    <a:bodyPr/>
                    <a:lstStyle/>
                    <a:p>
                      <a:pPr algn="ctr"/>
                      <a:r>
                        <a:rPr lang="en-US" sz="1000" dirty="0"/>
                        <a:t>Local Brand 1</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solidFill>
                            <a:schemeClr val="bg1"/>
                          </a:solidFill>
                        </a:rPr>
                        <a:t>5k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dirty="0"/>
                        <a:t>7k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dirty="0">
                          <a:solidFill>
                            <a:schemeClr val="bg1"/>
                          </a:solidFill>
                        </a:rPr>
                        <a:t>3k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b="1" dirty="0">
                          <a:solidFill>
                            <a:schemeClr val="bg1"/>
                          </a:solidFill>
                        </a:rPr>
                        <a:t>-</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36135274"/>
                  </a:ext>
                </a:extLst>
              </a:tr>
            </a:tbl>
          </a:graphicData>
        </a:graphic>
      </p:graphicFrame>
      <p:sp>
        <p:nvSpPr>
          <p:cNvPr id="72" name="Rectangle: Rounded Corners 71">
            <a:extLst>
              <a:ext uri="{FF2B5EF4-FFF2-40B4-BE49-F238E27FC236}">
                <a16:creationId xmlns:a16="http://schemas.microsoft.com/office/drawing/2014/main" id="{F7F3E552-FCC0-424A-855A-6868FC067EB1}"/>
              </a:ext>
            </a:extLst>
          </p:cNvPr>
          <p:cNvSpPr/>
          <p:nvPr/>
        </p:nvSpPr>
        <p:spPr>
          <a:xfrm>
            <a:off x="1238145" y="1649837"/>
            <a:ext cx="6540733" cy="1622756"/>
          </a:xfrm>
          <a:prstGeom prst="roundRect">
            <a:avLst>
              <a:gd name="adj" fmla="val 11703"/>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i="1" dirty="0"/>
          </a:p>
        </p:txBody>
      </p:sp>
      <p:sp>
        <p:nvSpPr>
          <p:cNvPr id="75" name="Rectangle 74">
            <a:extLst>
              <a:ext uri="{FF2B5EF4-FFF2-40B4-BE49-F238E27FC236}">
                <a16:creationId xmlns:a16="http://schemas.microsoft.com/office/drawing/2014/main" id="{BCD40277-0785-47F6-9392-D7C82430CDFF}"/>
              </a:ext>
            </a:extLst>
          </p:cNvPr>
          <p:cNvSpPr/>
          <p:nvPr/>
        </p:nvSpPr>
        <p:spPr>
          <a:xfrm>
            <a:off x="8615364" y="1785944"/>
            <a:ext cx="3456688" cy="11895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1"/>
                </a:solidFill>
                <a:latin typeface="Segoe UI" panose="020B0502040204020203" pitchFamily="34" charset="0"/>
                <a:cs typeface="Segoe UI" panose="020B0502040204020203" pitchFamily="34" charset="0"/>
              </a:rPr>
              <a:t>Loyalty C</a:t>
            </a:r>
            <a:r>
              <a:rPr lang="en-US" sz="1400" dirty="0">
                <a:latin typeface="Segoe UI" panose="020B0502040204020203" pitchFamily="34" charset="0"/>
                <a:cs typeface="Segoe UI" panose="020B0502040204020203" pitchFamily="34" charset="0"/>
              </a:rPr>
              <a:t>ustomers who purchased only when wealth signifying brands</a:t>
            </a:r>
          </a:p>
        </p:txBody>
      </p:sp>
      <p:sp>
        <p:nvSpPr>
          <p:cNvPr id="76" name="Rectangle 75">
            <a:extLst>
              <a:ext uri="{FF2B5EF4-FFF2-40B4-BE49-F238E27FC236}">
                <a16:creationId xmlns:a16="http://schemas.microsoft.com/office/drawing/2014/main" id="{53053891-4FDB-4E01-B723-80CCAC6ECA5D}"/>
              </a:ext>
            </a:extLst>
          </p:cNvPr>
          <p:cNvSpPr/>
          <p:nvPr/>
        </p:nvSpPr>
        <p:spPr>
          <a:xfrm>
            <a:off x="8615363" y="3457248"/>
            <a:ext cx="3456689" cy="11895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1"/>
                </a:solidFill>
                <a:latin typeface="Segoe UI" panose="020B0502040204020203" pitchFamily="34" charset="0"/>
                <a:cs typeface="Segoe UI" panose="020B0502040204020203" pitchFamily="34" charset="0"/>
              </a:rPr>
              <a:t>Loyalty C</a:t>
            </a:r>
            <a:r>
              <a:rPr lang="en-US" sz="1400" dirty="0">
                <a:latin typeface="Segoe UI" panose="020B0502040204020203" pitchFamily="34" charset="0"/>
                <a:cs typeface="Segoe UI" panose="020B0502040204020203" pitchFamily="34" charset="0"/>
              </a:rPr>
              <a:t>ustomers, who are repeat buyers, only in festive seasons and only in specific categories</a:t>
            </a:r>
          </a:p>
        </p:txBody>
      </p:sp>
      <p:sp>
        <p:nvSpPr>
          <p:cNvPr id="77" name="Rectangle 76">
            <a:extLst>
              <a:ext uri="{FF2B5EF4-FFF2-40B4-BE49-F238E27FC236}">
                <a16:creationId xmlns:a16="http://schemas.microsoft.com/office/drawing/2014/main" id="{6FE6D288-90E3-4104-B99D-CD5309E42C4D}"/>
              </a:ext>
            </a:extLst>
          </p:cNvPr>
          <p:cNvSpPr/>
          <p:nvPr/>
        </p:nvSpPr>
        <p:spPr>
          <a:xfrm>
            <a:off x="8615364" y="5237475"/>
            <a:ext cx="3456688" cy="11895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Segoe UI" panose="020B0502040204020203" pitchFamily="34" charset="0"/>
                <a:cs typeface="Segoe UI" panose="020B0502040204020203" pitchFamily="34" charset="0"/>
              </a:rPr>
              <a:t>Female Moms who are repeat customers and purchase baby products of specific wealth signifying brands</a:t>
            </a:r>
            <a:endParaRPr lang="en-IN" sz="1400" dirty="0">
              <a:latin typeface="Segoe UI" panose="020B0502040204020203" pitchFamily="34" charset="0"/>
              <a:cs typeface="Segoe UI" panose="020B0502040204020203" pitchFamily="34" charset="0"/>
            </a:endParaRPr>
          </a:p>
        </p:txBody>
      </p:sp>
      <p:sp>
        <p:nvSpPr>
          <p:cNvPr id="78" name="Right Brace 77">
            <a:extLst>
              <a:ext uri="{FF2B5EF4-FFF2-40B4-BE49-F238E27FC236}">
                <a16:creationId xmlns:a16="http://schemas.microsoft.com/office/drawing/2014/main" id="{04825217-B07A-46C1-AD40-3BE00491B318}"/>
              </a:ext>
            </a:extLst>
          </p:cNvPr>
          <p:cNvSpPr/>
          <p:nvPr/>
        </p:nvSpPr>
        <p:spPr>
          <a:xfrm flipH="1">
            <a:off x="8129585" y="1671643"/>
            <a:ext cx="602271" cy="522571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79" name="TextBox 78">
            <a:extLst>
              <a:ext uri="{FF2B5EF4-FFF2-40B4-BE49-F238E27FC236}">
                <a16:creationId xmlns:a16="http://schemas.microsoft.com/office/drawing/2014/main" id="{0CA20827-5567-4592-8181-381069DBD785}"/>
              </a:ext>
            </a:extLst>
          </p:cNvPr>
          <p:cNvSpPr txBox="1"/>
          <p:nvPr/>
        </p:nvSpPr>
        <p:spPr>
          <a:xfrm>
            <a:off x="9125781" y="1428001"/>
            <a:ext cx="2586606" cy="338554"/>
          </a:xfrm>
          <a:prstGeom prst="rect">
            <a:avLst/>
          </a:prstGeom>
          <a:noFill/>
        </p:spPr>
        <p:txBody>
          <a:bodyPr wrap="none" rtlCol="0">
            <a:spAutoFit/>
          </a:bodyPr>
          <a:lstStyle/>
          <a:p>
            <a:r>
              <a:rPr lang="en-US" sz="1600" i="1" dirty="0"/>
              <a:t>Sample Hypothesis Validated</a:t>
            </a:r>
            <a:endParaRPr lang="en-IN" sz="1600" i="1" dirty="0"/>
          </a:p>
        </p:txBody>
      </p:sp>
      <p:sp>
        <p:nvSpPr>
          <p:cNvPr id="8" name="Round Same Side Corner Rectangle 24">
            <a:extLst>
              <a:ext uri="{FF2B5EF4-FFF2-40B4-BE49-F238E27FC236}">
                <a16:creationId xmlns:a16="http://schemas.microsoft.com/office/drawing/2014/main" id="{03878425-3338-46B7-ABD8-A7D1E87F2111}"/>
              </a:ext>
            </a:extLst>
          </p:cNvPr>
          <p:cNvSpPr/>
          <p:nvPr/>
        </p:nvSpPr>
        <p:spPr>
          <a:xfrm>
            <a:off x="171735" y="541212"/>
            <a:ext cx="12143482" cy="414087"/>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endParaRPr>
          </a:p>
          <a:p>
            <a:endPar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endParaRPr>
          </a:p>
          <a:p>
            <a:r>
              <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Multivariate analysis is used to identify key patterns in the data which can act as features when we build the propensity model for the Customers. Hypothesis surrounding multivariate analysis can be relating to number of variables like: # of transactions, $ spent, gender, repeat vs one time buyer, member vs non member, time of purchase etc. Some sample illustrations are provided below:</a:t>
            </a:r>
          </a:p>
        </p:txBody>
      </p:sp>
      <p:sp>
        <p:nvSpPr>
          <p:cNvPr id="2" name="Notched Right Arrow 37">
            <a:extLst>
              <a:ext uri="{FF2B5EF4-FFF2-40B4-BE49-F238E27FC236}">
                <a16:creationId xmlns:a16="http://schemas.microsoft.com/office/drawing/2014/main" id="{C1C080B1-2313-42CB-873F-C7DA9AFD0706}"/>
              </a:ext>
            </a:extLst>
          </p:cNvPr>
          <p:cNvSpPr/>
          <p:nvPr/>
        </p:nvSpPr>
        <p:spPr>
          <a:xfrm>
            <a:off x="7886903" y="2557829"/>
            <a:ext cx="437445" cy="288032"/>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EA1DEF6-0859-424D-BB6F-BC7E20A15797}"/>
              </a:ext>
            </a:extLst>
          </p:cNvPr>
          <p:cNvGraphicFramePr>
            <a:graphicFrameLocks noGrp="1"/>
          </p:cNvGraphicFramePr>
          <p:nvPr>
            <p:extLst>
              <p:ext uri="{D42A27DB-BD31-4B8C-83A1-F6EECF244321}">
                <p14:modId xmlns:p14="http://schemas.microsoft.com/office/powerpoint/2010/main" val="2743803444"/>
              </p:ext>
            </p:extLst>
          </p:nvPr>
        </p:nvGraphicFramePr>
        <p:xfrm>
          <a:off x="1368033" y="3555971"/>
          <a:ext cx="6272003" cy="1376706"/>
        </p:xfrm>
        <a:graphic>
          <a:graphicData uri="http://schemas.openxmlformats.org/drawingml/2006/table">
            <a:tbl>
              <a:tblPr firstRow="1" bandRow="1">
                <a:tableStyleId>{073A0DAA-6AF3-43AB-8588-CEC1D06C72B9}</a:tableStyleId>
              </a:tblPr>
              <a:tblGrid>
                <a:gridCol w="616730">
                  <a:extLst>
                    <a:ext uri="{9D8B030D-6E8A-4147-A177-3AD203B41FA5}">
                      <a16:colId xmlns:a16="http://schemas.microsoft.com/office/drawing/2014/main" val="3759534468"/>
                    </a:ext>
                  </a:extLst>
                </a:gridCol>
                <a:gridCol w="1409075">
                  <a:extLst>
                    <a:ext uri="{9D8B030D-6E8A-4147-A177-3AD203B41FA5}">
                      <a16:colId xmlns:a16="http://schemas.microsoft.com/office/drawing/2014/main" val="3377293808"/>
                    </a:ext>
                  </a:extLst>
                </a:gridCol>
                <a:gridCol w="1374042">
                  <a:extLst>
                    <a:ext uri="{9D8B030D-6E8A-4147-A177-3AD203B41FA5}">
                      <a16:colId xmlns:a16="http://schemas.microsoft.com/office/drawing/2014/main" val="576774099"/>
                    </a:ext>
                  </a:extLst>
                </a:gridCol>
                <a:gridCol w="1436078">
                  <a:extLst>
                    <a:ext uri="{9D8B030D-6E8A-4147-A177-3AD203B41FA5}">
                      <a16:colId xmlns:a16="http://schemas.microsoft.com/office/drawing/2014/main" val="3884633011"/>
                    </a:ext>
                  </a:extLst>
                </a:gridCol>
                <a:gridCol w="1436078">
                  <a:extLst>
                    <a:ext uri="{9D8B030D-6E8A-4147-A177-3AD203B41FA5}">
                      <a16:colId xmlns:a16="http://schemas.microsoft.com/office/drawing/2014/main" val="3050719308"/>
                    </a:ext>
                  </a:extLst>
                </a:gridCol>
              </a:tblGrid>
              <a:tr h="370840">
                <a:tc>
                  <a:txBody>
                    <a:bodyPr/>
                    <a:lstStyle/>
                    <a:p>
                      <a:pPr algn="ct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Customer A </a:t>
                      </a:r>
                    </a:p>
                    <a:p>
                      <a:pPr algn="ctr"/>
                      <a:r>
                        <a:rPr lang="en-US" sz="1200" dirty="0"/>
                        <a:t>(Festive $ spends)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Customer B </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(Festive $ spends)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Customer A</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(Yearly $ spends)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bg1"/>
                          </a:solidFill>
                        </a:rPr>
                        <a:t>Customer B</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bg1"/>
                          </a:solidFill>
                        </a:rPr>
                        <a:t>(Yearly $ spends)</a:t>
                      </a:r>
                      <a:endParaRPr lang="en-IN"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685171559"/>
                  </a:ext>
                </a:extLst>
              </a:tr>
              <a:tr h="266592">
                <a:tc>
                  <a:txBody>
                    <a:bodyPr/>
                    <a:lstStyle/>
                    <a:p>
                      <a:pPr algn="ctr"/>
                      <a:r>
                        <a:rPr lang="en-US" sz="1000" dirty="0"/>
                        <a:t>Clothing</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t>5k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t>4k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solidFill>
                            <a:schemeClr val="tx1"/>
                          </a:solidFill>
                        </a:rPr>
                        <a:t>20k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0231486"/>
                  </a:ext>
                </a:extLst>
              </a:tr>
              <a:tr h="256674">
                <a:tc>
                  <a:txBody>
                    <a:bodyPr/>
                    <a:lstStyle/>
                    <a:p>
                      <a:pPr algn="ctr"/>
                      <a:r>
                        <a:rPr lang="en-US" sz="1000" dirty="0"/>
                        <a:t>Jewelry</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solidFill>
                            <a:schemeClr val="bg1"/>
                          </a:solidFill>
                        </a:rPr>
                        <a:t>45k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dirty="0"/>
                        <a:t>2k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dirty="0">
                          <a:solidFill>
                            <a:schemeClr val="bg1"/>
                          </a:solidFill>
                        </a:rPr>
                        <a:t>50k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dirty="0">
                          <a:solidFill>
                            <a:schemeClr val="tx1"/>
                          </a:solidFill>
                        </a:rPr>
                        <a:t>8k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819690"/>
                  </a:ext>
                </a:extLst>
              </a:tr>
              <a:tr h="370840">
                <a:tc>
                  <a:txBody>
                    <a:bodyPr/>
                    <a:lstStyle/>
                    <a:p>
                      <a:pPr algn="ctr"/>
                      <a:r>
                        <a:rPr lang="en-US" sz="1000" dirty="0"/>
                        <a:t>Food &amp; Gift</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t>1k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t>8k</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solidFill>
                            <a:schemeClr val="tx1"/>
                          </a:solidFill>
                        </a:rPr>
                        <a:t>2k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135274"/>
                  </a:ext>
                </a:extLst>
              </a:tr>
            </a:tbl>
          </a:graphicData>
        </a:graphic>
      </p:graphicFrame>
      <p:sp>
        <p:nvSpPr>
          <p:cNvPr id="4" name="Rectangle: Rounded Corners 3">
            <a:extLst>
              <a:ext uri="{FF2B5EF4-FFF2-40B4-BE49-F238E27FC236}">
                <a16:creationId xmlns:a16="http://schemas.microsoft.com/office/drawing/2014/main" id="{0B77616F-F7E2-42C6-B910-7733E55EFE54}"/>
              </a:ext>
            </a:extLst>
          </p:cNvPr>
          <p:cNvSpPr/>
          <p:nvPr/>
        </p:nvSpPr>
        <p:spPr>
          <a:xfrm>
            <a:off x="1233667" y="3430064"/>
            <a:ext cx="6540733" cy="1622756"/>
          </a:xfrm>
          <a:prstGeom prst="roundRect">
            <a:avLst>
              <a:gd name="adj" fmla="val 11703"/>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i="1" dirty="0"/>
          </a:p>
        </p:txBody>
      </p:sp>
      <p:sp>
        <p:nvSpPr>
          <p:cNvPr id="5" name="Notched Right Arrow 37">
            <a:extLst>
              <a:ext uri="{FF2B5EF4-FFF2-40B4-BE49-F238E27FC236}">
                <a16:creationId xmlns:a16="http://schemas.microsoft.com/office/drawing/2014/main" id="{FAF1453D-CEFD-4FE9-8C3C-59E46CF67F96}"/>
              </a:ext>
            </a:extLst>
          </p:cNvPr>
          <p:cNvSpPr/>
          <p:nvPr/>
        </p:nvSpPr>
        <p:spPr>
          <a:xfrm>
            <a:off x="7922426" y="4076314"/>
            <a:ext cx="437445" cy="288032"/>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93F8C662-ED35-48F8-B71F-53F361B37AF9}"/>
              </a:ext>
            </a:extLst>
          </p:cNvPr>
          <p:cNvGraphicFramePr>
            <a:graphicFrameLocks noGrp="1"/>
          </p:cNvGraphicFramePr>
          <p:nvPr>
            <p:extLst>
              <p:ext uri="{D42A27DB-BD31-4B8C-83A1-F6EECF244321}">
                <p14:modId xmlns:p14="http://schemas.microsoft.com/office/powerpoint/2010/main" val="902618144"/>
              </p:ext>
            </p:extLst>
          </p:nvPr>
        </p:nvGraphicFramePr>
        <p:xfrm>
          <a:off x="1368033" y="5278393"/>
          <a:ext cx="6272003" cy="1351306"/>
        </p:xfrm>
        <a:graphic>
          <a:graphicData uri="http://schemas.openxmlformats.org/drawingml/2006/table">
            <a:tbl>
              <a:tblPr firstRow="1" bandRow="1">
                <a:tableStyleId>{073A0DAA-6AF3-43AB-8588-CEC1D06C72B9}</a:tableStyleId>
              </a:tblPr>
              <a:tblGrid>
                <a:gridCol w="942030">
                  <a:extLst>
                    <a:ext uri="{9D8B030D-6E8A-4147-A177-3AD203B41FA5}">
                      <a16:colId xmlns:a16="http://schemas.microsoft.com/office/drawing/2014/main" val="3759534468"/>
                    </a:ext>
                  </a:extLst>
                </a:gridCol>
                <a:gridCol w="1083775">
                  <a:extLst>
                    <a:ext uri="{9D8B030D-6E8A-4147-A177-3AD203B41FA5}">
                      <a16:colId xmlns:a16="http://schemas.microsoft.com/office/drawing/2014/main" val="3377293808"/>
                    </a:ext>
                  </a:extLst>
                </a:gridCol>
                <a:gridCol w="1374042">
                  <a:extLst>
                    <a:ext uri="{9D8B030D-6E8A-4147-A177-3AD203B41FA5}">
                      <a16:colId xmlns:a16="http://schemas.microsoft.com/office/drawing/2014/main" val="576774099"/>
                    </a:ext>
                  </a:extLst>
                </a:gridCol>
                <a:gridCol w="1436078">
                  <a:extLst>
                    <a:ext uri="{9D8B030D-6E8A-4147-A177-3AD203B41FA5}">
                      <a16:colId xmlns:a16="http://schemas.microsoft.com/office/drawing/2014/main" val="3884633011"/>
                    </a:ext>
                  </a:extLst>
                </a:gridCol>
                <a:gridCol w="1436078">
                  <a:extLst>
                    <a:ext uri="{9D8B030D-6E8A-4147-A177-3AD203B41FA5}">
                      <a16:colId xmlns:a16="http://schemas.microsoft.com/office/drawing/2014/main" val="3050719308"/>
                    </a:ext>
                  </a:extLst>
                </a:gridCol>
              </a:tblGrid>
              <a:tr h="370840">
                <a:tc>
                  <a:txBody>
                    <a:bodyPr/>
                    <a:lstStyle/>
                    <a:p>
                      <a:pPr algn="ct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bg1"/>
                          </a:solidFill>
                        </a:rPr>
                        <a:t>Customer A</a:t>
                      </a:r>
                    </a:p>
                    <a:p>
                      <a:pPr algn="ctr"/>
                      <a:r>
                        <a:rPr lang="en-US" sz="1200" dirty="0">
                          <a:solidFill>
                            <a:schemeClr val="bg1"/>
                          </a:solidFill>
                        </a:rPr>
                        <a:t>($ spends)</a:t>
                      </a:r>
                      <a:endParaRPr lang="en-IN"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bg1"/>
                          </a:solidFill>
                        </a:rPr>
                        <a:t>Customer B </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bg1"/>
                          </a:solidFill>
                        </a:rPr>
                        <a:t>($ spends)</a:t>
                      </a:r>
                      <a:endParaRPr lang="en-IN"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bg1"/>
                          </a:solidFill>
                        </a:rPr>
                        <a:t>Customer C</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bg1"/>
                          </a:solidFill>
                        </a:rPr>
                        <a:t>($ spends)</a:t>
                      </a:r>
                      <a:endParaRPr lang="en-IN"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bg1"/>
                          </a:solidFill>
                        </a:rPr>
                        <a:t>Customer D</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bg1"/>
                          </a:solidFill>
                        </a:rPr>
                        <a:t>($ spends)</a:t>
                      </a:r>
                      <a:endParaRPr lang="en-IN"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685171559"/>
                  </a:ext>
                </a:extLst>
              </a:tr>
              <a:tr h="266592">
                <a:tc>
                  <a:txBody>
                    <a:bodyPr/>
                    <a:lstStyle/>
                    <a:p>
                      <a:pPr algn="ctr"/>
                      <a:r>
                        <a:rPr lang="en-US" sz="1000" dirty="0"/>
                        <a:t>Burberry Coat</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1k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dirty="0">
                          <a:solidFill>
                            <a:schemeClr val="bg1"/>
                          </a:solidFill>
                        </a:rPr>
                        <a:t>15k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dirty="0">
                          <a:solidFill>
                            <a:schemeClr val="tx1"/>
                          </a:solidFill>
                        </a:rPr>
                        <a:t>1k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solidFill>
                            <a:schemeClr val="tx1"/>
                          </a:solidFill>
                        </a:rPr>
                        <a:t>2k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0231486"/>
                  </a:ext>
                </a:extLst>
              </a:tr>
              <a:tr h="256674">
                <a:tc>
                  <a:txBody>
                    <a:bodyPr/>
                    <a:lstStyle/>
                    <a:p>
                      <a:pPr algn="ctr"/>
                      <a:r>
                        <a:rPr lang="en-US" sz="1000" dirty="0"/>
                        <a:t>Chloe Coat</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1k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b="1" dirty="0">
                          <a:solidFill>
                            <a:schemeClr val="bg1"/>
                          </a:solidFill>
                        </a:rPr>
                        <a:t>10k</a:t>
                      </a:r>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00" dirty="0">
                          <a:solidFill>
                            <a:schemeClr val="tx1"/>
                          </a:solidFill>
                        </a:rPr>
                        <a:t>1k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solidFill>
                            <a:schemeClr val="tx1"/>
                          </a:solidFill>
                        </a:rPr>
                        <a:t>4k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819690"/>
                  </a:ext>
                </a:extLst>
              </a:tr>
              <a:tr h="370840">
                <a:tc>
                  <a:txBody>
                    <a:bodyPr/>
                    <a:lstStyle/>
                    <a:p>
                      <a:pPr algn="ctr"/>
                      <a:r>
                        <a:rPr lang="en-US" sz="1000" dirty="0"/>
                        <a:t>Petit Coat</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10k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t>-</a:t>
                      </a:r>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solidFill>
                            <a:schemeClr val="tx1"/>
                          </a:solidFill>
                        </a:rPr>
                        <a:t>1k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solidFill>
                            <a:schemeClr val="tx1"/>
                          </a:solidFill>
                        </a:rPr>
                        <a:t>6k</a:t>
                      </a:r>
                      <a:endParaRPr lang="en-IN"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135274"/>
                  </a:ext>
                </a:extLst>
              </a:tr>
            </a:tbl>
          </a:graphicData>
        </a:graphic>
      </p:graphicFrame>
      <p:sp>
        <p:nvSpPr>
          <p:cNvPr id="7" name="Rectangle: Rounded Corners 6">
            <a:extLst>
              <a:ext uri="{FF2B5EF4-FFF2-40B4-BE49-F238E27FC236}">
                <a16:creationId xmlns:a16="http://schemas.microsoft.com/office/drawing/2014/main" id="{6A2243F9-2461-4D78-8EA4-2C02A71A0BB6}"/>
              </a:ext>
            </a:extLst>
          </p:cNvPr>
          <p:cNvSpPr/>
          <p:nvPr/>
        </p:nvSpPr>
        <p:spPr>
          <a:xfrm>
            <a:off x="1233667" y="5152486"/>
            <a:ext cx="6540733" cy="1622756"/>
          </a:xfrm>
          <a:prstGeom prst="roundRect">
            <a:avLst>
              <a:gd name="adj" fmla="val 11703"/>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600" i="1" dirty="0"/>
          </a:p>
        </p:txBody>
      </p:sp>
      <p:sp>
        <p:nvSpPr>
          <p:cNvPr id="9" name="Notched Right Arrow 37">
            <a:extLst>
              <a:ext uri="{FF2B5EF4-FFF2-40B4-BE49-F238E27FC236}">
                <a16:creationId xmlns:a16="http://schemas.microsoft.com/office/drawing/2014/main" id="{58171F91-0680-48EE-AF76-C9B46A0E0ED5}"/>
              </a:ext>
            </a:extLst>
          </p:cNvPr>
          <p:cNvSpPr/>
          <p:nvPr/>
        </p:nvSpPr>
        <p:spPr>
          <a:xfrm>
            <a:off x="7933433" y="5768081"/>
            <a:ext cx="437445" cy="288032"/>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83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38342"/>
            <a:ext cx="12315217"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t>Clustering – Patterns to identify customers to conduct pilot tests</a:t>
            </a:r>
            <a:endParaRPr lang="en-US" sz="2800" b="0" i="0" u="none" strike="noStrike" cap="none" dirty="0">
              <a:solidFill>
                <a:schemeClr val="lt1"/>
              </a:solidFill>
              <a:ea typeface="Arial"/>
              <a:sym typeface="Arial"/>
            </a:endParaRPr>
          </a:p>
        </p:txBody>
      </p:sp>
      <p:sp>
        <p:nvSpPr>
          <p:cNvPr id="62" name="TextBox 61">
            <a:extLst>
              <a:ext uri="{FF2B5EF4-FFF2-40B4-BE49-F238E27FC236}">
                <a16:creationId xmlns:a16="http://schemas.microsoft.com/office/drawing/2014/main" id="{53467682-3EF9-4CAB-9159-8725B87C61EC}"/>
              </a:ext>
            </a:extLst>
          </p:cNvPr>
          <p:cNvSpPr txBox="1"/>
          <p:nvPr/>
        </p:nvSpPr>
        <p:spPr>
          <a:xfrm>
            <a:off x="2197863" y="533227"/>
            <a:ext cx="7981096" cy="369332"/>
          </a:xfrm>
          <a:prstGeom prst="rect">
            <a:avLst/>
          </a:prstGeom>
          <a:noFill/>
        </p:spPr>
        <p:txBody>
          <a:bodyPr wrap="none" rtlCol="0">
            <a:spAutoFit/>
          </a:bodyPr>
          <a:lstStyle/>
          <a:p>
            <a:r>
              <a:rPr lang="en-US" i="1" dirty="0"/>
              <a:t>Understand key characteristics of the customer segments using Clustering approach</a:t>
            </a:r>
            <a:endParaRPr lang="en-IN" i="1" dirty="0"/>
          </a:p>
        </p:txBody>
      </p:sp>
      <p:sp>
        <p:nvSpPr>
          <p:cNvPr id="2" name="TextBox 1">
            <a:extLst>
              <a:ext uri="{FF2B5EF4-FFF2-40B4-BE49-F238E27FC236}">
                <a16:creationId xmlns:a16="http://schemas.microsoft.com/office/drawing/2014/main" id="{92D0055D-0F6C-448D-B532-758F42619B7E}"/>
              </a:ext>
            </a:extLst>
          </p:cNvPr>
          <p:cNvSpPr txBox="1"/>
          <p:nvPr/>
        </p:nvSpPr>
        <p:spPr>
          <a:xfrm>
            <a:off x="396196" y="823662"/>
            <a:ext cx="1913961" cy="369332"/>
          </a:xfrm>
          <a:prstGeom prst="rect">
            <a:avLst/>
          </a:prstGeom>
          <a:noFill/>
        </p:spPr>
        <p:txBody>
          <a:bodyPr wrap="square" rtlCol="0">
            <a:spAutoFit/>
          </a:bodyPr>
          <a:lstStyle/>
          <a:p>
            <a:r>
              <a:rPr lang="en-IN" b="1" dirty="0">
                <a:latin typeface="Segoe UI" panose="020B0502040204020203" pitchFamily="34" charset="0"/>
                <a:ea typeface="Segoe UI" panose="020B0502040204020203" pitchFamily="34" charset="0"/>
                <a:cs typeface="Segoe UI" panose="020B0502040204020203" pitchFamily="34" charset="0"/>
              </a:rPr>
              <a:t>Data Collection</a:t>
            </a:r>
          </a:p>
        </p:txBody>
      </p:sp>
      <p:grpSp>
        <p:nvGrpSpPr>
          <p:cNvPr id="3" name="Group 2">
            <a:extLst>
              <a:ext uri="{FF2B5EF4-FFF2-40B4-BE49-F238E27FC236}">
                <a16:creationId xmlns:a16="http://schemas.microsoft.com/office/drawing/2014/main" id="{EB6A25D8-BD22-41AB-9D80-DA6839CD4898}"/>
              </a:ext>
            </a:extLst>
          </p:cNvPr>
          <p:cNvGrpSpPr/>
          <p:nvPr/>
        </p:nvGrpSpPr>
        <p:grpSpPr>
          <a:xfrm>
            <a:off x="395773" y="1243809"/>
            <a:ext cx="1727605" cy="1687683"/>
            <a:chOff x="395773" y="1981741"/>
            <a:chExt cx="1727605" cy="1687683"/>
          </a:xfrm>
        </p:grpSpPr>
        <p:pic>
          <p:nvPicPr>
            <p:cNvPr id="65" name="Picture 64">
              <a:extLst>
                <a:ext uri="{FF2B5EF4-FFF2-40B4-BE49-F238E27FC236}">
                  <a16:creationId xmlns:a16="http://schemas.microsoft.com/office/drawing/2014/main" id="{5F0C20AE-F801-4C18-A689-3EC78FCFE31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4353" y="1981741"/>
              <a:ext cx="360000" cy="360000"/>
            </a:xfrm>
            <a:prstGeom prst="rect">
              <a:avLst/>
            </a:prstGeom>
          </p:spPr>
        </p:pic>
        <p:pic>
          <p:nvPicPr>
            <p:cNvPr id="66" name="Picture 65">
              <a:extLst>
                <a:ext uri="{FF2B5EF4-FFF2-40B4-BE49-F238E27FC236}">
                  <a16:creationId xmlns:a16="http://schemas.microsoft.com/office/drawing/2014/main" id="{6A5F94C5-8179-45B5-83A2-338E288600A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78132" y="2834620"/>
              <a:ext cx="270000" cy="270000"/>
            </a:xfrm>
            <a:prstGeom prst="rect">
              <a:avLst/>
            </a:prstGeom>
          </p:spPr>
        </p:pic>
        <p:pic>
          <p:nvPicPr>
            <p:cNvPr id="67" name="Picture 66">
              <a:extLst>
                <a:ext uri="{FF2B5EF4-FFF2-40B4-BE49-F238E27FC236}">
                  <a16:creationId xmlns:a16="http://schemas.microsoft.com/office/drawing/2014/main" id="{BC82DC8E-AF39-4D76-B87D-026BCF82F8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9353" y="2830619"/>
              <a:ext cx="270000" cy="270000"/>
            </a:xfrm>
            <a:prstGeom prst="rect">
              <a:avLst/>
            </a:prstGeom>
          </p:spPr>
        </p:pic>
        <p:pic>
          <p:nvPicPr>
            <p:cNvPr id="68" name="Picture 67">
              <a:extLst>
                <a:ext uri="{FF2B5EF4-FFF2-40B4-BE49-F238E27FC236}">
                  <a16:creationId xmlns:a16="http://schemas.microsoft.com/office/drawing/2014/main" id="{D12446DD-7CB4-4079-AE3F-F8B2F5445B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574" y="2822118"/>
              <a:ext cx="270000" cy="270000"/>
            </a:xfrm>
            <a:prstGeom prst="rect">
              <a:avLst/>
            </a:prstGeom>
          </p:spPr>
        </p:pic>
        <p:cxnSp>
          <p:nvCxnSpPr>
            <p:cNvPr id="69" name="Straight Arrow Connector 68">
              <a:extLst>
                <a:ext uri="{FF2B5EF4-FFF2-40B4-BE49-F238E27FC236}">
                  <a16:creationId xmlns:a16="http://schemas.microsoft.com/office/drawing/2014/main" id="{CB680193-E50C-4E47-B635-A2093426105B}"/>
                </a:ext>
              </a:extLst>
            </p:cNvPr>
            <p:cNvCxnSpPr/>
            <p:nvPr/>
          </p:nvCxnSpPr>
          <p:spPr>
            <a:xfrm flipH="1">
              <a:off x="1259576" y="2344086"/>
              <a:ext cx="0" cy="3600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DA3253C8-EB77-4E36-BEE8-CA27C05A8EFB}"/>
                </a:ext>
              </a:extLst>
            </p:cNvPr>
            <p:cNvCxnSpPr/>
            <p:nvPr/>
          </p:nvCxnSpPr>
          <p:spPr>
            <a:xfrm>
              <a:off x="1270110" y="2342930"/>
              <a:ext cx="579317" cy="3600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1A2D6C78-2F5A-4537-9B79-90C1D2DDF895}"/>
                </a:ext>
              </a:extLst>
            </p:cNvPr>
            <p:cNvCxnSpPr/>
            <p:nvPr/>
          </p:nvCxnSpPr>
          <p:spPr>
            <a:xfrm flipH="1">
              <a:off x="656051" y="2341741"/>
              <a:ext cx="588302" cy="3600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771DDA6E-9D77-403E-8ECA-CD4DDB03FFF7}"/>
                </a:ext>
              </a:extLst>
            </p:cNvPr>
            <p:cNvSpPr txBox="1"/>
            <p:nvPr/>
          </p:nvSpPr>
          <p:spPr>
            <a:xfrm>
              <a:off x="395773" y="3238537"/>
              <a:ext cx="1727605" cy="430887"/>
            </a:xfrm>
            <a:prstGeom prst="rect">
              <a:avLst/>
            </a:prstGeom>
            <a:noFill/>
          </p:spPr>
          <p:txBody>
            <a:bodyPr wrap="square" rtlCol="0">
              <a:spAutoFit/>
            </a:bodyPr>
            <a:lstStyle/>
            <a:p>
              <a:pPr algn="ctr"/>
              <a:r>
                <a:rPr lang="en-IN" sz="1100" b="1" dirty="0">
                  <a:latin typeface="Segoe UI" panose="020B0502040204020203" pitchFamily="34" charset="0"/>
                  <a:ea typeface="Segoe UI" panose="020B0502040204020203" pitchFamily="34" charset="0"/>
                  <a:cs typeface="Segoe UI" panose="020B0502040204020203" pitchFamily="34" charset="0"/>
                </a:rPr>
                <a:t>Transaction Data across each category</a:t>
              </a:r>
            </a:p>
          </p:txBody>
        </p:sp>
      </p:grpSp>
      <p:grpSp>
        <p:nvGrpSpPr>
          <p:cNvPr id="4" name="Group 3">
            <a:extLst>
              <a:ext uri="{FF2B5EF4-FFF2-40B4-BE49-F238E27FC236}">
                <a16:creationId xmlns:a16="http://schemas.microsoft.com/office/drawing/2014/main" id="{F01B3E02-DC5B-4147-9613-53DEC8C8AE19}"/>
              </a:ext>
            </a:extLst>
          </p:cNvPr>
          <p:cNvGrpSpPr/>
          <p:nvPr/>
        </p:nvGrpSpPr>
        <p:grpSpPr>
          <a:xfrm>
            <a:off x="-206723" y="2969336"/>
            <a:ext cx="2869809" cy="1898792"/>
            <a:chOff x="-206723" y="3434554"/>
            <a:chExt cx="2869809" cy="1898792"/>
          </a:xfrm>
        </p:grpSpPr>
        <p:cxnSp>
          <p:nvCxnSpPr>
            <p:cNvPr id="73" name="Straight Arrow Connector 72">
              <a:extLst>
                <a:ext uri="{FF2B5EF4-FFF2-40B4-BE49-F238E27FC236}">
                  <a16:creationId xmlns:a16="http://schemas.microsoft.com/office/drawing/2014/main" id="{C20892E1-32A1-4C01-8EAF-6E0F04EC62C3}"/>
                </a:ext>
              </a:extLst>
            </p:cNvPr>
            <p:cNvCxnSpPr/>
            <p:nvPr/>
          </p:nvCxnSpPr>
          <p:spPr>
            <a:xfrm flipH="1">
              <a:off x="1217648" y="3978703"/>
              <a:ext cx="0" cy="3600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5590EF06-C627-4856-8974-4C153A4B67A2}"/>
                </a:ext>
              </a:extLst>
            </p:cNvPr>
            <p:cNvCxnSpPr/>
            <p:nvPr/>
          </p:nvCxnSpPr>
          <p:spPr>
            <a:xfrm>
              <a:off x="1228182" y="3977547"/>
              <a:ext cx="579317" cy="3600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84CC63A0-84B1-4504-BE24-E546662C8B0F}"/>
                </a:ext>
              </a:extLst>
            </p:cNvPr>
            <p:cNvCxnSpPr/>
            <p:nvPr/>
          </p:nvCxnSpPr>
          <p:spPr>
            <a:xfrm flipH="1">
              <a:off x="614123" y="3976358"/>
              <a:ext cx="588302" cy="3600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76" name="TextBox 75">
              <a:extLst>
                <a:ext uri="{FF2B5EF4-FFF2-40B4-BE49-F238E27FC236}">
                  <a16:creationId xmlns:a16="http://schemas.microsoft.com/office/drawing/2014/main" id="{B8D3B75F-8B0B-4E76-8BF0-7FCB21B72EA8}"/>
                </a:ext>
              </a:extLst>
            </p:cNvPr>
            <p:cNvSpPr txBox="1"/>
            <p:nvPr/>
          </p:nvSpPr>
          <p:spPr>
            <a:xfrm>
              <a:off x="-206723" y="4902459"/>
              <a:ext cx="2869809" cy="430887"/>
            </a:xfrm>
            <a:prstGeom prst="rect">
              <a:avLst/>
            </a:prstGeom>
            <a:noFill/>
          </p:spPr>
          <p:txBody>
            <a:bodyPr wrap="square" rtlCol="0">
              <a:spAutoFit/>
            </a:bodyPr>
            <a:lstStyle/>
            <a:p>
              <a:pPr algn="ctr"/>
              <a:r>
                <a:rPr lang="en-IN" sz="1100" b="1" dirty="0">
                  <a:latin typeface="Segoe UI" panose="020B0502040204020203" pitchFamily="34" charset="0"/>
                  <a:ea typeface="Segoe UI" panose="020B0502040204020203" pitchFamily="34" charset="0"/>
                  <a:cs typeface="Segoe UI" panose="020B0502040204020203" pitchFamily="34" charset="0"/>
                </a:rPr>
                <a:t>Customer </a:t>
              </a:r>
            </a:p>
            <a:p>
              <a:pPr algn="ctr"/>
              <a:r>
                <a:rPr lang="en-IN" sz="1100" b="1" dirty="0">
                  <a:latin typeface="Segoe UI" panose="020B0502040204020203" pitchFamily="34" charset="0"/>
                  <a:ea typeface="Segoe UI" panose="020B0502040204020203" pitchFamily="34" charset="0"/>
                  <a:cs typeface="Segoe UI" panose="020B0502040204020203" pitchFamily="34" charset="0"/>
                </a:rPr>
                <a:t>Demographics data</a:t>
              </a:r>
            </a:p>
          </p:txBody>
        </p:sp>
        <p:pic>
          <p:nvPicPr>
            <p:cNvPr id="77" name="Picture 76">
              <a:extLst>
                <a:ext uri="{FF2B5EF4-FFF2-40B4-BE49-F238E27FC236}">
                  <a16:creationId xmlns:a16="http://schemas.microsoft.com/office/drawing/2014/main" id="{BE55C522-EE30-492D-8D5D-84EA43CB67BC}"/>
                </a:ext>
              </a:extLst>
            </p:cNvPr>
            <p:cNvPicPr>
              <a:picLocks noChangeAspect="1"/>
            </p:cNvPicPr>
            <p:nvPr/>
          </p:nvPicPr>
          <p:blipFill>
            <a:blip r:embed="rId7">
              <a:clrChange>
                <a:clrFrom>
                  <a:srgbClr val="FFFFFF"/>
                </a:clrFrom>
                <a:clrTo>
                  <a:srgbClr val="FFFFFF">
                    <a:alpha val="0"/>
                  </a:srgbClr>
                </a:clrTo>
              </a:clrChange>
              <a:biLevel thresh="75000"/>
              <a:extLst>
                <a:ext uri="{28A0092B-C50C-407E-A947-70E740481C1C}">
                  <a14:useLocalDpi xmlns:a14="http://schemas.microsoft.com/office/drawing/2010/main" val="0"/>
                </a:ext>
              </a:extLst>
            </a:blip>
            <a:stretch>
              <a:fillRect/>
            </a:stretch>
          </p:blipFill>
          <p:spPr>
            <a:xfrm>
              <a:off x="950202" y="3434554"/>
              <a:ext cx="540000" cy="540000"/>
            </a:xfrm>
            <a:prstGeom prst="rect">
              <a:avLst/>
            </a:prstGeom>
          </p:spPr>
        </p:pic>
        <p:pic>
          <p:nvPicPr>
            <p:cNvPr id="78" name="Picture 77">
              <a:extLst>
                <a:ext uri="{FF2B5EF4-FFF2-40B4-BE49-F238E27FC236}">
                  <a16:creationId xmlns:a16="http://schemas.microsoft.com/office/drawing/2014/main" id="{E4903C27-99D3-4A72-912C-8502EA8A1D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6515" y="4440361"/>
              <a:ext cx="164272" cy="360000"/>
            </a:xfrm>
            <a:prstGeom prst="rect">
              <a:avLst/>
            </a:prstGeom>
          </p:spPr>
        </p:pic>
        <p:pic>
          <p:nvPicPr>
            <p:cNvPr id="79" name="Picture 78">
              <a:extLst>
                <a:ext uri="{FF2B5EF4-FFF2-40B4-BE49-F238E27FC236}">
                  <a16:creationId xmlns:a16="http://schemas.microsoft.com/office/drawing/2014/main" id="{DEE4D692-AA08-462F-B624-70B4491AADF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291" y="4442277"/>
              <a:ext cx="254832" cy="360000"/>
            </a:xfrm>
            <a:prstGeom prst="rect">
              <a:avLst/>
            </a:prstGeom>
          </p:spPr>
        </p:pic>
        <p:pic>
          <p:nvPicPr>
            <p:cNvPr id="80" name="Picture 79">
              <a:extLst>
                <a:ext uri="{FF2B5EF4-FFF2-40B4-BE49-F238E27FC236}">
                  <a16:creationId xmlns:a16="http://schemas.microsoft.com/office/drawing/2014/main" id="{571EF878-D9D3-4FE3-80DE-428EBD568F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0415" y="4436540"/>
              <a:ext cx="360000" cy="360000"/>
            </a:xfrm>
            <a:prstGeom prst="rect">
              <a:avLst/>
            </a:prstGeom>
          </p:spPr>
        </p:pic>
        <p:pic>
          <p:nvPicPr>
            <p:cNvPr id="88" name="Picture 87">
              <a:extLst>
                <a:ext uri="{FF2B5EF4-FFF2-40B4-BE49-F238E27FC236}">
                  <a16:creationId xmlns:a16="http://schemas.microsoft.com/office/drawing/2014/main" id="{188BCCEB-7518-4187-863A-39DFB28FDAE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27499" y="4436540"/>
              <a:ext cx="360000" cy="360000"/>
            </a:xfrm>
            <a:prstGeom prst="rect">
              <a:avLst/>
            </a:prstGeom>
          </p:spPr>
        </p:pic>
      </p:grpSp>
      <p:grpSp>
        <p:nvGrpSpPr>
          <p:cNvPr id="5" name="Group 4">
            <a:extLst>
              <a:ext uri="{FF2B5EF4-FFF2-40B4-BE49-F238E27FC236}">
                <a16:creationId xmlns:a16="http://schemas.microsoft.com/office/drawing/2014/main" id="{A3A83D45-3070-448B-A1BE-355D397B5595}"/>
              </a:ext>
            </a:extLst>
          </p:cNvPr>
          <p:cNvGrpSpPr/>
          <p:nvPr/>
        </p:nvGrpSpPr>
        <p:grpSpPr>
          <a:xfrm>
            <a:off x="-266294" y="5028056"/>
            <a:ext cx="2869809" cy="1715403"/>
            <a:chOff x="-266294" y="5573484"/>
            <a:chExt cx="2869809" cy="1715403"/>
          </a:xfrm>
        </p:grpSpPr>
        <p:pic>
          <p:nvPicPr>
            <p:cNvPr id="81" name="Picture 80">
              <a:extLst>
                <a:ext uri="{FF2B5EF4-FFF2-40B4-BE49-F238E27FC236}">
                  <a16:creationId xmlns:a16="http://schemas.microsoft.com/office/drawing/2014/main" id="{2AACD1E6-D817-48F4-A70C-3266DC01C68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8611" y="5573484"/>
              <a:ext cx="360000" cy="360000"/>
            </a:xfrm>
            <a:prstGeom prst="rect">
              <a:avLst/>
            </a:prstGeom>
          </p:spPr>
        </p:pic>
        <p:cxnSp>
          <p:nvCxnSpPr>
            <p:cNvPr id="82" name="Straight Arrow Connector 81">
              <a:extLst>
                <a:ext uri="{FF2B5EF4-FFF2-40B4-BE49-F238E27FC236}">
                  <a16:creationId xmlns:a16="http://schemas.microsoft.com/office/drawing/2014/main" id="{E6E24130-21A1-48DA-9C26-93A8BD5BB230}"/>
                </a:ext>
              </a:extLst>
            </p:cNvPr>
            <p:cNvCxnSpPr/>
            <p:nvPr/>
          </p:nvCxnSpPr>
          <p:spPr>
            <a:xfrm flipH="1">
              <a:off x="1203702" y="6028024"/>
              <a:ext cx="0" cy="3600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60B21BFB-1F08-4237-8F0C-38D471392B09}"/>
                </a:ext>
              </a:extLst>
            </p:cNvPr>
            <p:cNvCxnSpPr/>
            <p:nvPr/>
          </p:nvCxnSpPr>
          <p:spPr>
            <a:xfrm>
              <a:off x="1214236" y="6026868"/>
              <a:ext cx="579317" cy="3600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8E2A0A25-5C39-42CB-8D81-0B2B5F12C391}"/>
                </a:ext>
              </a:extLst>
            </p:cNvPr>
            <p:cNvCxnSpPr/>
            <p:nvPr/>
          </p:nvCxnSpPr>
          <p:spPr>
            <a:xfrm flipH="1">
              <a:off x="600177" y="6025679"/>
              <a:ext cx="588302" cy="3600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5" name="TextBox 84">
              <a:extLst>
                <a:ext uri="{FF2B5EF4-FFF2-40B4-BE49-F238E27FC236}">
                  <a16:creationId xmlns:a16="http://schemas.microsoft.com/office/drawing/2014/main" id="{A92FDAEC-8316-4CD6-B67C-79316A9EA245}"/>
                </a:ext>
              </a:extLst>
            </p:cNvPr>
            <p:cNvSpPr txBox="1"/>
            <p:nvPr/>
          </p:nvSpPr>
          <p:spPr>
            <a:xfrm>
              <a:off x="-266294" y="6858000"/>
              <a:ext cx="2869809" cy="430887"/>
            </a:xfrm>
            <a:prstGeom prst="rect">
              <a:avLst/>
            </a:prstGeom>
            <a:noFill/>
          </p:spPr>
          <p:txBody>
            <a:bodyPr wrap="square" rtlCol="0">
              <a:spAutoFit/>
            </a:bodyPr>
            <a:lstStyle/>
            <a:p>
              <a:pPr algn="ctr"/>
              <a:r>
                <a:rPr lang="en-IN" sz="1100" b="1" dirty="0">
                  <a:latin typeface="Segoe UI" panose="020B0502040204020203" pitchFamily="34" charset="0"/>
                  <a:ea typeface="Segoe UI" panose="020B0502040204020203" pitchFamily="34" charset="0"/>
                  <a:cs typeface="Segoe UI" panose="020B0502040204020203" pitchFamily="34" charset="0"/>
                </a:rPr>
                <a:t>Store </a:t>
              </a:r>
            </a:p>
            <a:p>
              <a:pPr algn="ctr"/>
              <a:r>
                <a:rPr lang="en-IN" sz="1100" b="1" dirty="0">
                  <a:latin typeface="Segoe UI" panose="020B0502040204020203" pitchFamily="34" charset="0"/>
                  <a:ea typeface="Segoe UI" panose="020B0502040204020203" pitchFamily="34" charset="0"/>
                  <a:cs typeface="Segoe UI" panose="020B0502040204020203" pitchFamily="34" charset="0"/>
                </a:rPr>
                <a:t>Demographics data</a:t>
              </a:r>
            </a:p>
          </p:txBody>
        </p:sp>
        <p:pic>
          <p:nvPicPr>
            <p:cNvPr id="86" name="Picture 85">
              <a:extLst>
                <a:ext uri="{FF2B5EF4-FFF2-40B4-BE49-F238E27FC236}">
                  <a16:creationId xmlns:a16="http://schemas.microsoft.com/office/drawing/2014/main" id="{C4E7D56F-0CA2-4870-9C7F-96A0E2CD05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8027" y="6402861"/>
              <a:ext cx="449552" cy="360000"/>
            </a:xfrm>
            <a:prstGeom prst="rect">
              <a:avLst/>
            </a:prstGeom>
          </p:spPr>
        </p:pic>
        <p:pic>
          <p:nvPicPr>
            <p:cNvPr id="87" name="Picture 86">
              <a:extLst>
                <a:ext uri="{FF2B5EF4-FFF2-40B4-BE49-F238E27FC236}">
                  <a16:creationId xmlns:a16="http://schemas.microsoft.com/office/drawing/2014/main" id="{66471AC7-63D3-4D4A-89A9-866979271EB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5773" y="6447407"/>
              <a:ext cx="288287" cy="360000"/>
            </a:xfrm>
            <a:prstGeom prst="rect">
              <a:avLst/>
            </a:prstGeom>
          </p:spPr>
        </p:pic>
        <p:pic>
          <p:nvPicPr>
            <p:cNvPr id="89" name="Picture 88">
              <a:extLst>
                <a:ext uri="{FF2B5EF4-FFF2-40B4-BE49-F238E27FC236}">
                  <a16:creationId xmlns:a16="http://schemas.microsoft.com/office/drawing/2014/main" id="{7B21E768-2394-4742-B97D-C2DC68B705F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15978" y="6441479"/>
              <a:ext cx="339741" cy="360000"/>
            </a:xfrm>
            <a:prstGeom prst="rect">
              <a:avLst/>
            </a:prstGeom>
          </p:spPr>
        </p:pic>
      </p:grpSp>
      <p:sp>
        <p:nvSpPr>
          <p:cNvPr id="6" name="Notched Right Arrow 37">
            <a:extLst>
              <a:ext uri="{FF2B5EF4-FFF2-40B4-BE49-F238E27FC236}">
                <a16:creationId xmlns:a16="http://schemas.microsoft.com/office/drawing/2014/main" id="{CDD14373-46EE-4508-B3A1-2E9E28338F96}"/>
              </a:ext>
            </a:extLst>
          </p:cNvPr>
          <p:cNvSpPr/>
          <p:nvPr/>
        </p:nvSpPr>
        <p:spPr>
          <a:xfrm>
            <a:off x="2444363" y="3571003"/>
            <a:ext cx="437445" cy="288032"/>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E0CEFF1-5F49-40ED-B902-3B6E7CB138BB}"/>
              </a:ext>
            </a:extLst>
          </p:cNvPr>
          <p:cNvSpPr txBox="1"/>
          <p:nvPr/>
        </p:nvSpPr>
        <p:spPr>
          <a:xfrm>
            <a:off x="3821183" y="2346715"/>
            <a:ext cx="1280206" cy="369332"/>
          </a:xfrm>
          <a:prstGeom prst="rect">
            <a:avLst/>
          </a:prstGeom>
          <a:noFill/>
        </p:spPr>
        <p:txBody>
          <a:bodyPr wrap="square" rtlCol="0">
            <a:spAutoFit/>
          </a:bodyPr>
          <a:lstStyle/>
          <a:p>
            <a:r>
              <a:rPr lang="en-IN" b="1" dirty="0">
                <a:latin typeface="Segoe UI" panose="020B0502040204020203" pitchFamily="34" charset="0"/>
                <a:ea typeface="Segoe UI" panose="020B0502040204020203" pitchFamily="34" charset="0"/>
                <a:cs typeface="Segoe UI" panose="020B0502040204020203" pitchFamily="34" charset="0"/>
              </a:rPr>
              <a:t>Clustering</a:t>
            </a:r>
          </a:p>
        </p:txBody>
      </p:sp>
      <p:pic>
        <p:nvPicPr>
          <p:cNvPr id="8" name="Picture 2" descr="C:\Users\yamini.pandari\Desktop\2-variable-clustering.png">
            <a:extLst>
              <a:ext uri="{FF2B5EF4-FFF2-40B4-BE49-F238E27FC236}">
                <a16:creationId xmlns:a16="http://schemas.microsoft.com/office/drawing/2014/main" id="{2F8959EF-123B-4C65-91E4-D88020DC317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72006" y="3065207"/>
            <a:ext cx="1917475" cy="1457251"/>
          </a:xfrm>
          <a:prstGeom prst="rect">
            <a:avLst/>
          </a:prstGeom>
          <a:solidFill>
            <a:schemeClr val="bg1">
              <a:lumMod val="85000"/>
            </a:schemeClr>
          </a:solidFill>
        </p:spPr>
      </p:pic>
      <p:sp>
        <p:nvSpPr>
          <p:cNvPr id="93" name="TextBox 92">
            <a:extLst>
              <a:ext uri="{FF2B5EF4-FFF2-40B4-BE49-F238E27FC236}">
                <a16:creationId xmlns:a16="http://schemas.microsoft.com/office/drawing/2014/main" id="{E67C917D-2261-486A-A783-02879C73766C}"/>
              </a:ext>
            </a:extLst>
          </p:cNvPr>
          <p:cNvSpPr txBox="1"/>
          <p:nvPr/>
        </p:nvSpPr>
        <p:spPr>
          <a:xfrm>
            <a:off x="6389678" y="2232256"/>
            <a:ext cx="3378013" cy="646331"/>
          </a:xfrm>
          <a:prstGeom prst="rect">
            <a:avLst/>
          </a:prstGeom>
          <a:noFill/>
        </p:spPr>
        <p:txBody>
          <a:bodyPr wrap="square" rtlCol="0">
            <a:spAutoFit/>
          </a:bodyPr>
          <a:lstStyle/>
          <a:p>
            <a:pPr algn="ctr"/>
            <a:r>
              <a:rPr lang="en-IN" b="1" dirty="0">
                <a:latin typeface="Segoe UI" panose="020B0502040204020203" pitchFamily="34" charset="0"/>
                <a:cs typeface="Segoe UI" panose="020B0502040204020203" pitchFamily="34" charset="0"/>
              </a:rPr>
              <a:t>Identify Characteristics of each cluster</a:t>
            </a:r>
          </a:p>
        </p:txBody>
      </p:sp>
      <p:grpSp>
        <p:nvGrpSpPr>
          <p:cNvPr id="94" name="Group 93">
            <a:extLst>
              <a:ext uri="{FF2B5EF4-FFF2-40B4-BE49-F238E27FC236}">
                <a16:creationId xmlns:a16="http://schemas.microsoft.com/office/drawing/2014/main" id="{1789816F-15E0-4B76-9253-A5CCC6CB0E7A}"/>
              </a:ext>
            </a:extLst>
          </p:cNvPr>
          <p:cNvGrpSpPr/>
          <p:nvPr/>
        </p:nvGrpSpPr>
        <p:grpSpPr>
          <a:xfrm>
            <a:off x="6965448" y="3166121"/>
            <a:ext cx="2226471" cy="1255422"/>
            <a:chOff x="1094743" y="2903539"/>
            <a:chExt cx="1723203" cy="1084567"/>
          </a:xfrm>
        </p:grpSpPr>
        <p:pic>
          <p:nvPicPr>
            <p:cNvPr id="95" name="Picture 2">
              <a:extLst>
                <a:ext uri="{FF2B5EF4-FFF2-40B4-BE49-F238E27FC236}">
                  <a16:creationId xmlns:a16="http://schemas.microsoft.com/office/drawing/2014/main" id="{8459589F-2AE4-4658-9FD5-835C1DAC77BC}"/>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61081"/>
            <a:stretch/>
          </p:blipFill>
          <p:spPr bwMode="auto">
            <a:xfrm>
              <a:off x="1094743" y="2949258"/>
              <a:ext cx="1723203" cy="103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Rectangle 95">
              <a:extLst>
                <a:ext uri="{FF2B5EF4-FFF2-40B4-BE49-F238E27FC236}">
                  <a16:creationId xmlns:a16="http://schemas.microsoft.com/office/drawing/2014/main" id="{8A93A454-8EF4-4F7C-92AC-B14E48659D03}"/>
                </a:ext>
              </a:extLst>
            </p:cNvPr>
            <p:cNvSpPr/>
            <p:nvPr/>
          </p:nvSpPr>
          <p:spPr>
            <a:xfrm>
              <a:off x="1889118" y="2903539"/>
              <a:ext cx="137438"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pSp>
      <p:sp>
        <p:nvSpPr>
          <p:cNvPr id="97" name="Notched Right Arrow 37">
            <a:extLst>
              <a:ext uri="{FF2B5EF4-FFF2-40B4-BE49-F238E27FC236}">
                <a16:creationId xmlns:a16="http://schemas.microsoft.com/office/drawing/2014/main" id="{41CFF694-623D-4482-A3E1-A51029DE2AC2}"/>
              </a:ext>
            </a:extLst>
          </p:cNvPr>
          <p:cNvSpPr/>
          <p:nvPr/>
        </p:nvSpPr>
        <p:spPr>
          <a:xfrm>
            <a:off x="5797181" y="3571003"/>
            <a:ext cx="437445" cy="288032"/>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D2E7A31-E6F1-4B30-A090-E987992798F3}"/>
              </a:ext>
            </a:extLst>
          </p:cNvPr>
          <p:cNvSpPr txBox="1"/>
          <p:nvPr/>
        </p:nvSpPr>
        <p:spPr>
          <a:xfrm>
            <a:off x="6902521" y="3017880"/>
            <a:ext cx="317716" cy="369332"/>
          </a:xfrm>
          <a:prstGeom prst="rect">
            <a:avLst/>
          </a:prstGeom>
          <a:noFill/>
        </p:spPr>
        <p:txBody>
          <a:bodyPr wrap="none" rtlCol="0">
            <a:spAutoFit/>
          </a:bodyPr>
          <a:lstStyle/>
          <a:p>
            <a:r>
              <a:rPr lang="en-US" dirty="0"/>
              <a:t>A</a:t>
            </a:r>
            <a:endParaRPr lang="en-IN" dirty="0"/>
          </a:p>
        </p:txBody>
      </p:sp>
      <p:sp>
        <p:nvSpPr>
          <p:cNvPr id="10" name="TextBox 9">
            <a:extLst>
              <a:ext uri="{FF2B5EF4-FFF2-40B4-BE49-F238E27FC236}">
                <a16:creationId xmlns:a16="http://schemas.microsoft.com/office/drawing/2014/main" id="{B1259013-A748-420B-B4BF-2D06FADA5843}"/>
              </a:ext>
            </a:extLst>
          </p:cNvPr>
          <p:cNvSpPr txBox="1"/>
          <p:nvPr/>
        </p:nvSpPr>
        <p:spPr>
          <a:xfrm>
            <a:off x="7642644" y="3017880"/>
            <a:ext cx="309700" cy="369332"/>
          </a:xfrm>
          <a:prstGeom prst="rect">
            <a:avLst/>
          </a:prstGeom>
          <a:noFill/>
        </p:spPr>
        <p:txBody>
          <a:bodyPr wrap="none" rtlCol="0">
            <a:spAutoFit/>
          </a:bodyPr>
          <a:lstStyle/>
          <a:p>
            <a:r>
              <a:rPr lang="en-US" dirty="0"/>
              <a:t>B</a:t>
            </a:r>
            <a:endParaRPr lang="en-IN" dirty="0"/>
          </a:p>
        </p:txBody>
      </p:sp>
      <p:sp>
        <p:nvSpPr>
          <p:cNvPr id="11" name="TextBox 10">
            <a:extLst>
              <a:ext uri="{FF2B5EF4-FFF2-40B4-BE49-F238E27FC236}">
                <a16:creationId xmlns:a16="http://schemas.microsoft.com/office/drawing/2014/main" id="{69DC2523-8719-40E2-AFDF-A3BA3D87F90A}"/>
              </a:ext>
            </a:extLst>
          </p:cNvPr>
          <p:cNvSpPr txBox="1"/>
          <p:nvPr/>
        </p:nvSpPr>
        <p:spPr>
          <a:xfrm>
            <a:off x="8517752" y="3018082"/>
            <a:ext cx="308098" cy="369332"/>
          </a:xfrm>
          <a:prstGeom prst="rect">
            <a:avLst/>
          </a:prstGeom>
          <a:noFill/>
        </p:spPr>
        <p:txBody>
          <a:bodyPr wrap="none" rtlCol="0">
            <a:spAutoFit/>
          </a:bodyPr>
          <a:lstStyle/>
          <a:p>
            <a:r>
              <a:rPr lang="en-US" dirty="0"/>
              <a:t>C</a:t>
            </a:r>
            <a:endParaRPr lang="en-IN" dirty="0"/>
          </a:p>
        </p:txBody>
      </p:sp>
      <p:sp>
        <p:nvSpPr>
          <p:cNvPr id="12" name="TextBox 11">
            <a:extLst>
              <a:ext uri="{FF2B5EF4-FFF2-40B4-BE49-F238E27FC236}">
                <a16:creationId xmlns:a16="http://schemas.microsoft.com/office/drawing/2014/main" id="{1D892923-F4FA-49D7-ABC8-EE0B36FA1076}"/>
              </a:ext>
            </a:extLst>
          </p:cNvPr>
          <p:cNvSpPr txBox="1"/>
          <p:nvPr/>
        </p:nvSpPr>
        <p:spPr>
          <a:xfrm>
            <a:off x="7107023" y="4173190"/>
            <a:ext cx="327334" cy="369332"/>
          </a:xfrm>
          <a:prstGeom prst="rect">
            <a:avLst/>
          </a:prstGeom>
          <a:noFill/>
        </p:spPr>
        <p:txBody>
          <a:bodyPr wrap="none" rtlCol="0">
            <a:spAutoFit/>
          </a:bodyPr>
          <a:lstStyle/>
          <a:p>
            <a:r>
              <a:rPr lang="en-US" dirty="0"/>
              <a:t>D</a:t>
            </a:r>
            <a:endParaRPr lang="en-IN" dirty="0"/>
          </a:p>
        </p:txBody>
      </p:sp>
      <p:sp>
        <p:nvSpPr>
          <p:cNvPr id="13" name="TextBox 12">
            <a:extLst>
              <a:ext uri="{FF2B5EF4-FFF2-40B4-BE49-F238E27FC236}">
                <a16:creationId xmlns:a16="http://schemas.microsoft.com/office/drawing/2014/main" id="{CBEA566A-7D84-4774-AFCA-947FB7CBD817}"/>
              </a:ext>
            </a:extLst>
          </p:cNvPr>
          <p:cNvSpPr txBox="1"/>
          <p:nvPr/>
        </p:nvSpPr>
        <p:spPr>
          <a:xfrm>
            <a:off x="8662183" y="4167318"/>
            <a:ext cx="296876" cy="369332"/>
          </a:xfrm>
          <a:prstGeom prst="rect">
            <a:avLst/>
          </a:prstGeom>
          <a:noFill/>
        </p:spPr>
        <p:txBody>
          <a:bodyPr wrap="none" rtlCol="0">
            <a:spAutoFit/>
          </a:bodyPr>
          <a:lstStyle/>
          <a:p>
            <a:r>
              <a:rPr lang="en-US" dirty="0"/>
              <a:t>E</a:t>
            </a:r>
            <a:endParaRPr lang="en-IN" dirty="0"/>
          </a:p>
        </p:txBody>
      </p:sp>
      <p:sp>
        <p:nvSpPr>
          <p:cNvPr id="25" name="Rectangle 24">
            <a:extLst>
              <a:ext uri="{FF2B5EF4-FFF2-40B4-BE49-F238E27FC236}">
                <a16:creationId xmlns:a16="http://schemas.microsoft.com/office/drawing/2014/main" id="{46838523-5BDB-47F9-9C1B-9B8C2EFC8EE8}"/>
              </a:ext>
            </a:extLst>
          </p:cNvPr>
          <p:cNvSpPr/>
          <p:nvPr/>
        </p:nvSpPr>
        <p:spPr>
          <a:xfrm>
            <a:off x="10035035" y="2941533"/>
            <a:ext cx="1852614" cy="2851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Segment A – Loyalty customers with high propensity to buy</a:t>
            </a:r>
          </a:p>
          <a:p>
            <a:pPr marL="171450" indent="-171450">
              <a:buFont typeface="Arial" panose="020B0604020202020204" pitchFamily="34" charset="0"/>
              <a:buChar char="•"/>
            </a:pPr>
            <a:endParaRPr lang="en-US" sz="1050" dirty="0">
              <a:solidFill>
                <a:schemeClr val="tx1"/>
              </a:solidFill>
            </a:endParaRPr>
          </a:p>
          <a:p>
            <a:pPr marL="171450" indent="-171450">
              <a:buFont typeface="Arial" panose="020B0604020202020204" pitchFamily="34" charset="0"/>
              <a:buChar char="•"/>
            </a:pPr>
            <a:r>
              <a:rPr lang="en-US" sz="1050" dirty="0">
                <a:solidFill>
                  <a:schemeClr val="tx1"/>
                </a:solidFill>
              </a:rPr>
              <a:t>Segment B – Festive shoppers with high festive season spends</a:t>
            </a:r>
          </a:p>
          <a:p>
            <a:pPr marL="171450" indent="-171450">
              <a:buFont typeface="Arial" panose="020B0604020202020204" pitchFamily="34" charset="0"/>
              <a:buChar char="•"/>
            </a:pPr>
            <a:endParaRPr lang="en-US" sz="1050" dirty="0">
              <a:solidFill>
                <a:schemeClr val="tx1"/>
              </a:solidFill>
            </a:endParaRPr>
          </a:p>
          <a:p>
            <a:pPr marL="171450" indent="-171450">
              <a:buFont typeface="Arial" panose="020B0604020202020204" pitchFamily="34" charset="0"/>
              <a:buChar char="•"/>
            </a:pPr>
            <a:r>
              <a:rPr lang="en-US" sz="1050" dirty="0">
                <a:solidFill>
                  <a:schemeClr val="tx1"/>
                </a:solidFill>
              </a:rPr>
              <a:t>Segment C – Periodic Repeat customers via online channel</a:t>
            </a:r>
          </a:p>
          <a:p>
            <a:pPr marL="171450" indent="-171450">
              <a:buFont typeface="Arial" panose="020B0604020202020204" pitchFamily="34" charset="0"/>
              <a:buChar char="•"/>
            </a:pPr>
            <a:endParaRPr lang="en-US" sz="1050" dirty="0">
              <a:solidFill>
                <a:schemeClr val="tx1"/>
              </a:solidFill>
            </a:endParaRPr>
          </a:p>
          <a:p>
            <a:pPr marL="171450" indent="-171450">
              <a:buFont typeface="Arial" panose="020B0604020202020204" pitchFamily="34" charset="0"/>
              <a:buChar char="•"/>
            </a:pPr>
            <a:r>
              <a:rPr lang="en-IN" sz="1050" dirty="0">
                <a:solidFill>
                  <a:schemeClr val="tx1"/>
                </a:solidFill>
              </a:rPr>
              <a:t>Segment D – Customers who buy in specific outlets</a:t>
            </a:r>
          </a:p>
          <a:p>
            <a:pPr marL="171450" indent="-171450">
              <a:buFont typeface="Arial" panose="020B0604020202020204" pitchFamily="34" charset="0"/>
              <a:buChar char="•"/>
            </a:pPr>
            <a:endParaRPr lang="en-IN" sz="1050" dirty="0">
              <a:solidFill>
                <a:schemeClr val="tx1"/>
              </a:solidFill>
            </a:endParaRPr>
          </a:p>
          <a:p>
            <a:pPr marL="171450" indent="-171450">
              <a:buFont typeface="Arial" panose="020B0604020202020204" pitchFamily="34" charset="0"/>
              <a:buChar char="•"/>
            </a:pPr>
            <a:r>
              <a:rPr lang="en-IN" sz="1050" dirty="0">
                <a:solidFill>
                  <a:schemeClr val="tx1"/>
                </a:solidFill>
              </a:rPr>
              <a:t>Segment E – Customers who buys fitness products</a:t>
            </a:r>
            <a:endParaRPr lang="en-US" sz="1050" dirty="0">
              <a:solidFill>
                <a:schemeClr val="tx1"/>
              </a:solidFill>
            </a:endParaRPr>
          </a:p>
        </p:txBody>
      </p:sp>
      <p:sp>
        <p:nvSpPr>
          <p:cNvPr id="27" name="Notched Right Arrow 37">
            <a:extLst>
              <a:ext uri="{FF2B5EF4-FFF2-40B4-BE49-F238E27FC236}">
                <a16:creationId xmlns:a16="http://schemas.microsoft.com/office/drawing/2014/main" id="{A7EBCEC4-7F2E-4466-9263-944AC56B6FA0}"/>
              </a:ext>
            </a:extLst>
          </p:cNvPr>
          <p:cNvSpPr/>
          <p:nvPr/>
        </p:nvSpPr>
        <p:spPr>
          <a:xfrm>
            <a:off x="9407771" y="3571003"/>
            <a:ext cx="437445" cy="288032"/>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103" name="TextBox 102">
            <a:extLst>
              <a:ext uri="{FF2B5EF4-FFF2-40B4-BE49-F238E27FC236}">
                <a16:creationId xmlns:a16="http://schemas.microsoft.com/office/drawing/2014/main" id="{4A41D06E-092F-4913-9709-4C128CA2817D}"/>
              </a:ext>
            </a:extLst>
          </p:cNvPr>
          <p:cNvSpPr txBox="1"/>
          <p:nvPr/>
        </p:nvSpPr>
        <p:spPr>
          <a:xfrm>
            <a:off x="9623646" y="2177439"/>
            <a:ext cx="2696690" cy="646331"/>
          </a:xfrm>
          <a:prstGeom prst="rect">
            <a:avLst/>
          </a:prstGeom>
          <a:noFill/>
        </p:spPr>
        <p:txBody>
          <a:bodyPr wrap="square" rtlCol="0">
            <a:spAutoFit/>
          </a:bodyPr>
          <a:lstStyle/>
          <a:p>
            <a:pPr algn="ctr"/>
            <a:r>
              <a:rPr lang="en-IN" b="1" dirty="0">
                <a:latin typeface="Segoe UI" panose="020B0502040204020203" pitchFamily="34" charset="0"/>
                <a:cs typeface="Segoe UI" panose="020B0502040204020203" pitchFamily="34" charset="0"/>
              </a:rPr>
              <a:t>Sample Cluster</a:t>
            </a:r>
          </a:p>
          <a:p>
            <a:pPr algn="ctr"/>
            <a:r>
              <a:rPr lang="en-IN" b="1" dirty="0">
                <a:latin typeface="Segoe UI" panose="020B0502040204020203" pitchFamily="34" charset="0"/>
                <a:cs typeface="Segoe UI" panose="020B0502040204020203" pitchFamily="34" charset="0"/>
              </a:rPr>
              <a:t>Characteristics</a:t>
            </a:r>
          </a:p>
        </p:txBody>
      </p:sp>
    </p:spTree>
    <p:extLst>
      <p:ext uri="{BB962C8B-B14F-4D97-AF65-F5344CB8AC3E}">
        <p14:creationId xmlns:p14="http://schemas.microsoft.com/office/powerpoint/2010/main" val="144196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905" y="3342134"/>
            <a:ext cx="1567936" cy="1359112"/>
          </a:xfrm>
          <a:prstGeom prst="rect">
            <a:avLst/>
          </a:prstGeom>
        </p:spPr>
      </p:pic>
      <p:sp>
        <p:nvSpPr>
          <p:cNvPr id="28" name="Rectangle 27"/>
          <p:cNvSpPr/>
          <p:nvPr/>
        </p:nvSpPr>
        <p:spPr>
          <a:xfrm>
            <a:off x="171735" y="1863814"/>
            <a:ext cx="1342121" cy="43088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Segoe UI" panose="020B0502040204020203" pitchFamily="34" charset="0"/>
                <a:cs typeface="Segoe UI" panose="020B0502040204020203" pitchFamily="34" charset="0"/>
              </a:rPr>
              <a:t>Transactions in a</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Segoe UI" panose="020B0502040204020203" pitchFamily="34" charset="0"/>
                <a:cs typeface="Segoe UI" panose="020B0502040204020203" pitchFamily="34" charset="0"/>
              </a:rPr>
              <a:t> Segment</a:t>
            </a:r>
            <a:endParaRPr kumimoji="0" lang="en-US" sz="110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5122" name="Picture 2" descr="http://files.softicons.com/download/business-icons/free-e-commerce-icons-by-design-bolts/png/256x256/Shopping-Basket-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44" y="2466188"/>
            <a:ext cx="373291" cy="37329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files.softicons.com/download/business-icons/free-e-commerce-icons-by-design-bolts/png/256x256/Shopping-Basket-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42" y="4050862"/>
            <a:ext cx="373291" cy="3732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files.softicons.com/download/business-icons/free-e-commerce-icons-by-design-bolts/png/256x256/Shopping-Basket-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42" y="4796986"/>
            <a:ext cx="373291" cy="37329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files.softicons.com/download/business-icons/free-e-commerce-icons-by-design-bolts/png/256x256/Shopping-Basket-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43" y="5526272"/>
            <a:ext cx="373291" cy="37329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files.softicons.com/download/business-icons/free-e-commerce-icons-by-design-bolts/png/256x256/Shopping-Basket-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87" y="3241427"/>
            <a:ext cx="373291" cy="373291"/>
          </a:xfrm>
          <a:prstGeom prst="rect">
            <a:avLst/>
          </a:prstGeom>
          <a:noFill/>
          <a:extLst>
            <a:ext uri="{909E8E84-426E-40DD-AFC4-6F175D3DCCD1}">
              <a14:hiddenFill xmlns:a14="http://schemas.microsoft.com/office/drawing/2010/main">
                <a:solidFill>
                  <a:srgbClr val="FFFFFF"/>
                </a:solidFill>
              </a14:hiddenFill>
            </a:ext>
          </a:extLst>
        </p:spPr>
      </p:pic>
      <p:sp>
        <p:nvSpPr>
          <p:cNvPr id="83" name="Right Arrow 82"/>
          <p:cNvSpPr/>
          <p:nvPr/>
        </p:nvSpPr>
        <p:spPr>
          <a:xfrm>
            <a:off x="4121860" y="3863470"/>
            <a:ext cx="504000" cy="351142"/>
          </a:xfrm>
          <a:prstGeom prst="rightArrow">
            <a:avLst>
              <a:gd name="adj1" fmla="val 6643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6" name="Rectangle 85"/>
          <p:cNvSpPr/>
          <p:nvPr/>
        </p:nvSpPr>
        <p:spPr>
          <a:xfrm>
            <a:off x="4789515" y="5069307"/>
            <a:ext cx="1929545" cy="646331"/>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Light" panose="020B0502040204020203" pitchFamily="34" charset="0"/>
              </a:rPr>
              <a:t>Use </a:t>
            </a:r>
            <a:r>
              <a:rPr lang="en-US" sz="1200" b="1" kern="0" dirty="0">
                <a:solidFill>
                  <a:prstClr val="black"/>
                </a:solidFill>
                <a:latin typeface="Segoe UI Light" panose="020B0502040204020203" pitchFamily="34" charset="0"/>
              </a:rPr>
              <a:t>Apriori algorithm </a:t>
            </a:r>
            <a:r>
              <a:rPr lang="en-US" sz="1200" kern="0" dirty="0">
                <a:solidFill>
                  <a:prstClr val="black"/>
                </a:solidFill>
                <a:latin typeface="Segoe UI Light" panose="020B0502040204020203" pitchFamily="34" charset="0"/>
              </a:rPr>
              <a:t>to generate set of products that are bought together</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90" name="Rectangle 89"/>
          <p:cNvSpPr/>
          <p:nvPr/>
        </p:nvSpPr>
        <p:spPr>
          <a:xfrm>
            <a:off x="7228032" y="4028477"/>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black"/>
                </a:solidFill>
                <a:latin typeface="Segoe UI Light" panose="020B0502040204020203" pitchFamily="34" charset="0"/>
              </a:rPr>
              <a:t>Rule 2:</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91" name="Rectangle 90"/>
          <p:cNvSpPr/>
          <p:nvPr/>
        </p:nvSpPr>
        <p:spPr>
          <a:xfrm>
            <a:off x="7267099" y="3333651"/>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black"/>
                </a:solidFill>
                <a:latin typeface="Segoe UI Light" panose="020B0502040204020203" pitchFamily="34" charset="0"/>
              </a:rPr>
              <a:t>Rule 1:</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92" name="Rectangle 91"/>
          <p:cNvSpPr/>
          <p:nvPr/>
        </p:nvSpPr>
        <p:spPr>
          <a:xfrm>
            <a:off x="7279500" y="4576928"/>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black"/>
                </a:solidFill>
                <a:latin typeface="Segoe UI Light" panose="020B0502040204020203" pitchFamily="34" charset="0"/>
              </a:rPr>
              <a:t>Rule 3:</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105" name="Right Arrow 104"/>
          <p:cNvSpPr/>
          <p:nvPr/>
        </p:nvSpPr>
        <p:spPr>
          <a:xfrm>
            <a:off x="6626405" y="3832525"/>
            <a:ext cx="504000" cy="351142"/>
          </a:xfrm>
          <a:prstGeom prst="rightArrow">
            <a:avLst>
              <a:gd name="adj1" fmla="val 6643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6" name="Straight Arrow Connector 5"/>
          <p:cNvCxnSpPr/>
          <p:nvPr/>
        </p:nvCxnSpPr>
        <p:spPr>
          <a:xfrm>
            <a:off x="9594455" y="3495499"/>
            <a:ext cx="3689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9592767" y="4184883"/>
            <a:ext cx="3689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9592767" y="4736946"/>
            <a:ext cx="3689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9640176" y="2898139"/>
            <a:ext cx="972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Light" panose="020B0502040204020203" pitchFamily="34" charset="0"/>
              </a:rPr>
              <a:t>Consequent</a:t>
            </a:r>
            <a:endParaRPr kumimoji="0" lang="en-US" sz="12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110" name="Rectangle 109"/>
          <p:cNvSpPr/>
          <p:nvPr/>
        </p:nvSpPr>
        <p:spPr>
          <a:xfrm>
            <a:off x="8077737" y="2915380"/>
            <a:ext cx="972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Light" panose="020B0502040204020203" pitchFamily="34" charset="0"/>
              </a:rPr>
              <a:t>Antecedent</a:t>
            </a:r>
            <a:endParaRPr kumimoji="0" lang="en-US" sz="12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114" name="Rectangle 113"/>
          <p:cNvSpPr/>
          <p:nvPr/>
        </p:nvSpPr>
        <p:spPr>
          <a:xfrm>
            <a:off x="7912002" y="5095370"/>
            <a:ext cx="2452717" cy="461665"/>
          </a:xfrm>
          <a:prstGeom prst="rect">
            <a:avLst/>
          </a:prstGeom>
        </p:spPr>
        <p:txBody>
          <a:bodyPr wrap="square">
            <a:spAutoFit/>
          </a:bodyPr>
          <a:lstStyle/>
          <a:p>
            <a:pPr lvl="0" algn="just">
              <a:defRPr/>
            </a:pPr>
            <a:r>
              <a:rPr lang="en-US" sz="1200" kern="0" dirty="0">
                <a:solidFill>
                  <a:prstClr val="black"/>
                </a:solidFill>
                <a:latin typeface="Segoe UI Light" panose="020B0502040204020203" pitchFamily="34" charset="0"/>
              </a:rPr>
              <a:t>Top recommendations generated using Support, Confidence &amp; Lift</a:t>
            </a:r>
            <a:endParaRPr kumimoji="0" lang="en-US" sz="12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116" name="Rounded Rectangle 115"/>
          <p:cNvSpPr/>
          <p:nvPr/>
        </p:nvSpPr>
        <p:spPr>
          <a:xfrm rot="5400000">
            <a:off x="8935511" y="1565543"/>
            <a:ext cx="506523" cy="3842790"/>
          </a:xfrm>
          <a:prstGeom prst="roundRect">
            <a:avLst/>
          </a:prstGeom>
          <a:noFill/>
          <a:ln w="12700">
            <a:solidFill>
              <a:schemeClr val="accent1">
                <a:lumMod val="60000"/>
                <a:lumOff val="40000"/>
              </a:schemeClr>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dirty="0"/>
          </a:p>
        </p:txBody>
      </p:sp>
      <p:sp>
        <p:nvSpPr>
          <p:cNvPr id="118" name="Rectangle 117"/>
          <p:cNvSpPr/>
          <p:nvPr/>
        </p:nvSpPr>
        <p:spPr>
          <a:xfrm>
            <a:off x="10955872" y="3270868"/>
            <a:ext cx="1415595" cy="43088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Segoe UI Light" panose="020B0502040204020203" pitchFamily="34" charset="0"/>
              </a:rPr>
              <a:t>Top Recommendation</a:t>
            </a:r>
            <a:endParaRPr kumimoji="0" lang="en-US" sz="11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120" name="Rectangle 119"/>
          <p:cNvSpPr/>
          <p:nvPr/>
        </p:nvSpPr>
        <p:spPr>
          <a:xfrm>
            <a:off x="1638835" y="1945766"/>
            <a:ext cx="1670752"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panose="020B0502040204020203" pitchFamily="34" charset="0"/>
                <a:cs typeface="Segoe UI" panose="020B0502040204020203" pitchFamily="34" charset="0"/>
              </a:rPr>
              <a:t>Items in basket</a:t>
            </a:r>
            <a:endParaRPr kumimoji="0" lang="en-US" sz="120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8" name="Rectangle 57"/>
          <p:cNvSpPr/>
          <p:nvPr/>
        </p:nvSpPr>
        <p:spPr>
          <a:xfrm>
            <a:off x="565041" y="2788371"/>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a:solidFill>
                  <a:prstClr val="black"/>
                </a:solidFill>
                <a:latin typeface="Segoe UI Light" panose="020B0502040204020203" pitchFamily="34" charset="0"/>
              </a:rPr>
              <a:t>T1</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59" name="Rectangle 58"/>
          <p:cNvSpPr/>
          <p:nvPr/>
        </p:nvSpPr>
        <p:spPr>
          <a:xfrm>
            <a:off x="518796" y="3582444"/>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a:solidFill>
                  <a:prstClr val="black"/>
                </a:solidFill>
                <a:latin typeface="Segoe UI Light" panose="020B0502040204020203" pitchFamily="34" charset="0"/>
              </a:rPr>
              <a:t>T2</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60" name="Rectangle 59"/>
          <p:cNvSpPr/>
          <p:nvPr/>
        </p:nvSpPr>
        <p:spPr>
          <a:xfrm>
            <a:off x="544332" y="5866728"/>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a:solidFill>
                  <a:prstClr val="black"/>
                </a:solidFill>
                <a:latin typeface="Segoe UI Light" panose="020B0502040204020203" pitchFamily="34" charset="0"/>
              </a:rPr>
              <a:t>T5</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61" name="Rectangle 60"/>
          <p:cNvSpPr/>
          <p:nvPr/>
        </p:nvSpPr>
        <p:spPr>
          <a:xfrm>
            <a:off x="507612" y="4389310"/>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a:solidFill>
                  <a:prstClr val="black"/>
                </a:solidFill>
                <a:latin typeface="Segoe UI Light" panose="020B0502040204020203" pitchFamily="34" charset="0"/>
              </a:rPr>
              <a:t>T3</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62" name="Rectangle 61"/>
          <p:cNvSpPr/>
          <p:nvPr/>
        </p:nvSpPr>
        <p:spPr>
          <a:xfrm>
            <a:off x="542164" y="5168467"/>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a:solidFill>
                  <a:prstClr val="black"/>
                </a:solidFill>
                <a:latin typeface="Segoe UI Light" panose="020B0502040204020203" pitchFamily="34" charset="0"/>
              </a:rPr>
              <a:t>T4</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cxnSp>
        <p:nvCxnSpPr>
          <p:cNvPr id="7" name="Straight Connector 6"/>
          <p:cNvCxnSpPr>
            <a:cxnSpLocks/>
          </p:cNvCxnSpPr>
          <p:nvPr/>
        </p:nvCxnSpPr>
        <p:spPr>
          <a:xfrm>
            <a:off x="1054978" y="3142248"/>
            <a:ext cx="3561278" cy="0"/>
          </a:xfrm>
          <a:prstGeom prst="line">
            <a:avLst/>
          </a:prstGeom>
          <a:noFill/>
          <a:ln w="12700">
            <a:solidFill>
              <a:schemeClr val="accent1">
                <a:lumMod val="60000"/>
                <a:lumOff val="40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85" name="Straight Connector 84"/>
          <p:cNvCxnSpPr/>
          <p:nvPr/>
        </p:nvCxnSpPr>
        <p:spPr>
          <a:xfrm>
            <a:off x="1054978" y="3951449"/>
            <a:ext cx="2808000" cy="0"/>
          </a:xfrm>
          <a:prstGeom prst="line">
            <a:avLst/>
          </a:prstGeom>
          <a:noFill/>
          <a:ln w="12700">
            <a:solidFill>
              <a:schemeClr val="accent1">
                <a:lumMod val="60000"/>
                <a:lumOff val="40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87" name="Straight Connector 86"/>
          <p:cNvCxnSpPr/>
          <p:nvPr/>
        </p:nvCxnSpPr>
        <p:spPr>
          <a:xfrm>
            <a:off x="1054978" y="4773773"/>
            <a:ext cx="2808000" cy="0"/>
          </a:xfrm>
          <a:prstGeom prst="line">
            <a:avLst/>
          </a:prstGeom>
          <a:noFill/>
          <a:ln w="12700">
            <a:solidFill>
              <a:schemeClr val="accent1">
                <a:lumMod val="60000"/>
                <a:lumOff val="40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88" name="Straight Connector 87"/>
          <p:cNvCxnSpPr/>
          <p:nvPr/>
        </p:nvCxnSpPr>
        <p:spPr>
          <a:xfrm>
            <a:off x="1054978" y="5556752"/>
            <a:ext cx="2808000" cy="0"/>
          </a:xfrm>
          <a:prstGeom prst="line">
            <a:avLst/>
          </a:prstGeom>
          <a:noFill/>
          <a:ln w="12700">
            <a:solidFill>
              <a:schemeClr val="accent1">
                <a:lumMod val="60000"/>
                <a:lumOff val="40000"/>
              </a:schemeClr>
            </a:solidFill>
            <a:prstDash val="sysDash"/>
          </a:ln>
        </p:spPr>
        <p:style>
          <a:lnRef idx="2">
            <a:schemeClr val="accent3"/>
          </a:lnRef>
          <a:fillRef idx="1">
            <a:schemeClr val="lt1"/>
          </a:fillRef>
          <a:effectRef idx="0">
            <a:schemeClr val="accent3"/>
          </a:effectRef>
          <a:fontRef idx="minor">
            <a:schemeClr val="dk1"/>
          </a:fontRef>
        </p:style>
      </p:cxnSp>
      <p:sp>
        <p:nvSpPr>
          <p:cNvPr id="63" name="Shape 174">
            <a:extLst>
              <a:ext uri="{FF2B5EF4-FFF2-40B4-BE49-F238E27FC236}">
                <a16:creationId xmlns:a16="http://schemas.microsoft.com/office/drawing/2014/main" id="{998DEA50-E343-43C7-94CD-9104A20D0527}"/>
              </a:ext>
            </a:extLst>
          </p:cNvPr>
          <p:cNvSpPr txBox="1">
            <a:spLocks/>
          </p:cNvSpPr>
          <p:nvPr/>
        </p:nvSpPr>
        <p:spPr>
          <a:xfrm>
            <a:off x="0" y="38342"/>
            <a:ext cx="12315217" cy="408349"/>
          </a:xfrm>
          <a:prstGeom prst="rect">
            <a:avLst/>
          </a:prstGeom>
          <a:noFill/>
          <a:ln>
            <a:noFill/>
          </a:ln>
        </p:spPr>
        <p:txBody>
          <a:bodyPr vert="horz" wrap="square" lIns="91425" tIns="45700" rIns="91425" bIns="45700" rtlCol="0" anchor="ctr" anchorCtr="0">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indent="-177800">
              <a:spcBef>
                <a:spcPts val="0"/>
              </a:spcBef>
              <a:buClr>
                <a:schemeClr val="lt1"/>
              </a:buClr>
              <a:buSzPct val="100000"/>
            </a:pPr>
            <a:r>
              <a:rPr lang="en-US" sz="2200" dirty="0"/>
              <a:t>Deliverable 1: Drive Customer Propensity to buy providing right product recommendations</a:t>
            </a:r>
            <a:endParaRPr lang="en-US" sz="2200" dirty="0">
              <a:solidFill>
                <a:schemeClr val="lt1"/>
              </a:solidFill>
              <a:ea typeface="Arial"/>
              <a:sym typeface="Arial"/>
            </a:endParaRPr>
          </a:p>
        </p:txBody>
      </p:sp>
      <p:pic>
        <p:nvPicPr>
          <p:cNvPr id="1026" name="Picture 2" descr="Slim fit, fashion, denim, jeans, trousers, long pants icon">
            <a:extLst>
              <a:ext uri="{FF2B5EF4-FFF2-40B4-BE49-F238E27FC236}">
                <a16:creationId xmlns:a16="http://schemas.microsoft.com/office/drawing/2014/main" id="{694DC109-9273-4577-B671-12DA83684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431" y="2519629"/>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lim fit, fashion, denim, jeans, trousers, long pants icon">
            <a:extLst>
              <a:ext uri="{FF2B5EF4-FFF2-40B4-BE49-F238E27FC236}">
                <a16:creationId xmlns:a16="http://schemas.microsoft.com/office/drawing/2014/main" id="{1766C5F4-2A76-4EBC-BD2C-C1F8F235E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164" y="3284234"/>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lim fit, fashion, denim, jeans, trousers, long pants icon">
            <a:extLst>
              <a:ext uri="{FF2B5EF4-FFF2-40B4-BE49-F238E27FC236}">
                <a16:creationId xmlns:a16="http://schemas.microsoft.com/office/drawing/2014/main" id="{369B60E6-9A96-46A1-98F2-AD86C47B4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164" y="4082781"/>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Slim fit, fashion, denim, jeans, trousers, long pants icon">
            <a:extLst>
              <a:ext uri="{FF2B5EF4-FFF2-40B4-BE49-F238E27FC236}">
                <a16:creationId xmlns:a16="http://schemas.microsoft.com/office/drawing/2014/main" id="{EFE72E12-26AD-456C-A1FE-7925B82B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431" y="4843703"/>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at, clothing, fur, clothes icon">
            <a:extLst>
              <a:ext uri="{FF2B5EF4-FFF2-40B4-BE49-F238E27FC236}">
                <a16:creationId xmlns:a16="http://schemas.microsoft.com/office/drawing/2014/main" id="{BE16E49D-48DC-4CE2-8C9B-BD6E6990E2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164" y="2532740"/>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Coat, clothing, fur, clothes icon">
            <a:extLst>
              <a:ext uri="{FF2B5EF4-FFF2-40B4-BE49-F238E27FC236}">
                <a16:creationId xmlns:a16="http://schemas.microsoft.com/office/drawing/2014/main" id="{4D9CBCAB-4EFD-44B9-96F4-7FE2A59DBA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947" y="3255152"/>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oat, clothing, fur, clothes icon">
            <a:extLst>
              <a:ext uri="{FF2B5EF4-FFF2-40B4-BE49-F238E27FC236}">
                <a16:creationId xmlns:a16="http://schemas.microsoft.com/office/drawing/2014/main" id="{202C5338-1E8F-4AF0-9C9D-D8D46BE3A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164" y="5728240"/>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n shoes, laces shoe, footwear, shoe icon">
            <a:extLst>
              <a:ext uri="{FF2B5EF4-FFF2-40B4-BE49-F238E27FC236}">
                <a16:creationId xmlns:a16="http://schemas.microsoft.com/office/drawing/2014/main" id="{A077E9A4-1E0A-4D67-840B-C9F77BEEEF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202" y="3307922"/>
            <a:ext cx="587992" cy="5879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Men shoes, laces shoe, footwear, shoe icon">
            <a:extLst>
              <a:ext uri="{FF2B5EF4-FFF2-40B4-BE49-F238E27FC236}">
                <a16:creationId xmlns:a16="http://schemas.microsoft.com/office/drawing/2014/main" id="{DE52A001-20B1-421F-B290-45C85FD227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164" y="4883957"/>
            <a:ext cx="587992" cy="5879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elt Sketch Icon Stock Illustration - Download Image Now - iStock">
            <a:extLst>
              <a:ext uri="{FF2B5EF4-FFF2-40B4-BE49-F238E27FC236}">
                <a16:creationId xmlns:a16="http://schemas.microsoft.com/office/drawing/2014/main" id="{B3F9B9B5-4D27-45FE-AA2D-688D87A67B3C}"/>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98253" y="2416501"/>
            <a:ext cx="648177" cy="64817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Belt Sketch Icon Stock Illustration - Download Image Now - iStock">
            <a:extLst>
              <a:ext uri="{FF2B5EF4-FFF2-40B4-BE49-F238E27FC236}">
                <a16:creationId xmlns:a16="http://schemas.microsoft.com/office/drawing/2014/main" id="{10AF28FA-309C-4AD5-B79B-9669136094B2}"/>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1431" y="3215028"/>
            <a:ext cx="648177" cy="64817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Belt Sketch Icon Stock Illustration - Download Image Now - iStock">
            <a:extLst>
              <a:ext uri="{FF2B5EF4-FFF2-40B4-BE49-F238E27FC236}">
                <a16:creationId xmlns:a16="http://schemas.microsoft.com/office/drawing/2014/main" id="{F654743A-19C3-4097-B957-5BCF330FDC37}"/>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52202" y="4128951"/>
            <a:ext cx="648177" cy="64817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Belt Sketch Icon Stock Illustration - Download Image Now - iStock">
            <a:extLst>
              <a:ext uri="{FF2B5EF4-FFF2-40B4-BE49-F238E27FC236}">
                <a16:creationId xmlns:a16="http://schemas.microsoft.com/office/drawing/2014/main" id="{5A7DA282-67E7-4B95-9DC7-C7D57ABBA33B}"/>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1431" y="5662000"/>
            <a:ext cx="648177" cy="64817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eanie Hat Icon of Glyph style - Available in SVG, PNG, EPS, AI &amp; Icon fonts">
            <a:extLst>
              <a:ext uri="{FF2B5EF4-FFF2-40B4-BE49-F238E27FC236}">
                <a16:creationId xmlns:a16="http://schemas.microsoft.com/office/drawing/2014/main" id="{85236ACE-4FE3-4C23-A02A-5296F3E4B7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6991" y="2535730"/>
            <a:ext cx="562780" cy="562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eanie Hat Icon of Glyph style - Available in SVG, PNG, EPS, AI &amp; Icon fonts">
            <a:extLst>
              <a:ext uri="{FF2B5EF4-FFF2-40B4-BE49-F238E27FC236}">
                <a16:creationId xmlns:a16="http://schemas.microsoft.com/office/drawing/2014/main" id="{66BC7A82-31F3-460A-B042-1A2B3E3B0B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1431" y="4094587"/>
            <a:ext cx="562780" cy="56278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Beanie Hat Icon of Glyph style - Available in SVG, PNG, EPS, AI &amp; Icon fonts">
            <a:extLst>
              <a:ext uri="{FF2B5EF4-FFF2-40B4-BE49-F238E27FC236}">
                <a16:creationId xmlns:a16="http://schemas.microsoft.com/office/drawing/2014/main" id="{0B85EB7D-1D83-43B3-AC99-B7A956B0C0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2387" y="4868901"/>
            <a:ext cx="587992" cy="58799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Slim fit, fashion, denim, jeans, trousers, long pants icon">
            <a:extLst>
              <a:ext uri="{FF2B5EF4-FFF2-40B4-BE49-F238E27FC236}">
                <a16:creationId xmlns:a16="http://schemas.microsoft.com/office/drawing/2014/main" id="{DCD9ACE0-2346-4B53-B22B-C0B7A2D8E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879" y="3266613"/>
            <a:ext cx="449465" cy="44946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lim fit, fashion, denim, jeans, trousers, long pants icon">
            <a:extLst>
              <a:ext uri="{FF2B5EF4-FFF2-40B4-BE49-F238E27FC236}">
                <a16:creationId xmlns:a16="http://schemas.microsoft.com/office/drawing/2014/main" id="{AD3A70C2-1E9A-42E2-9E31-F727CA688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7838" y="3818728"/>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lim fit, fashion, denim, jeans, trousers, long pants icon">
            <a:extLst>
              <a:ext uri="{FF2B5EF4-FFF2-40B4-BE49-F238E27FC236}">
                <a16:creationId xmlns:a16="http://schemas.microsoft.com/office/drawing/2014/main" id="{19FBF595-5E13-4246-BBAA-E1EEE07A0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7574" y="4418524"/>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Coat, clothing, fur, clothes icon">
            <a:extLst>
              <a:ext uri="{FF2B5EF4-FFF2-40B4-BE49-F238E27FC236}">
                <a16:creationId xmlns:a16="http://schemas.microsoft.com/office/drawing/2014/main" id="{5BCA283F-E47E-4F19-8D41-4582DE256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33" y="3287666"/>
            <a:ext cx="368968" cy="36896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oat, clothing, fur, clothes icon">
            <a:extLst>
              <a:ext uri="{FF2B5EF4-FFF2-40B4-BE49-F238E27FC236}">
                <a16:creationId xmlns:a16="http://schemas.microsoft.com/office/drawing/2014/main" id="{121C63DA-E1E1-4AF0-A60B-B5EE1E38D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4486" y="3960253"/>
            <a:ext cx="368968" cy="36896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 descr="Beanie Hat Icon of Glyph style - Available in SVG, PNG, EPS, AI &amp; Icon fonts">
            <a:extLst>
              <a:ext uri="{FF2B5EF4-FFF2-40B4-BE49-F238E27FC236}">
                <a16:creationId xmlns:a16="http://schemas.microsoft.com/office/drawing/2014/main" id="{72CDA32C-B35D-4516-8F94-FB89AEBD05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7066" y="3261580"/>
            <a:ext cx="449465" cy="44946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Beanie Hat Icon of Glyph style - Available in SVG, PNG, EPS, AI &amp; Icon fonts">
            <a:extLst>
              <a:ext uri="{FF2B5EF4-FFF2-40B4-BE49-F238E27FC236}">
                <a16:creationId xmlns:a16="http://schemas.microsoft.com/office/drawing/2014/main" id="{AB3A30C5-07AD-40CB-B173-7E239FFC21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7214" y="4521051"/>
            <a:ext cx="414075" cy="4140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Belt Sketch Icon Stock Illustration - Download Image Now - iStock">
            <a:extLst>
              <a:ext uri="{FF2B5EF4-FFF2-40B4-BE49-F238E27FC236}">
                <a16:creationId xmlns:a16="http://schemas.microsoft.com/office/drawing/2014/main" id="{4D8CCD38-241F-4B3A-BB50-9CC888799D14}"/>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36798" y="3854270"/>
            <a:ext cx="648177" cy="64817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Belt Sketch Icon Stock Illustration - Download Image Now - iStock">
            <a:extLst>
              <a:ext uri="{FF2B5EF4-FFF2-40B4-BE49-F238E27FC236}">
                <a16:creationId xmlns:a16="http://schemas.microsoft.com/office/drawing/2014/main" id="{23310352-F1E5-4CED-BC8D-9AB90568A874}"/>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30814" y="4373368"/>
            <a:ext cx="648177" cy="648177"/>
          </a:xfrm>
          <a:prstGeom prst="rect">
            <a:avLst/>
          </a:prstGeom>
          <a:noFill/>
          <a:extLst>
            <a:ext uri="{909E8E84-426E-40DD-AFC4-6F175D3DCCD1}">
              <a14:hiddenFill xmlns:a14="http://schemas.microsoft.com/office/drawing/2010/main">
                <a:solidFill>
                  <a:srgbClr val="FFFFFF"/>
                </a:solidFill>
              </a14:hiddenFill>
            </a:ext>
          </a:extLst>
        </p:spPr>
      </p:pic>
      <p:sp>
        <p:nvSpPr>
          <p:cNvPr id="2" name="Round Same Side Corner Rectangle 24">
            <a:extLst>
              <a:ext uri="{FF2B5EF4-FFF2-40B4-BE49-F238E27FC236}">
                <a16:creationId xmlns:a16="http://schemas.microsoft.com/office/drawing/2014/main" id="{CC95DEF7-A02A-44D5-B20D-83DC7CD7AF48}"/>
              </a:ext>
            </a:extLst>
          </p:cNvPr>
          <p:cNvSpPr/>
          <p:nvPr/>
        </p:nvSpPr>
        <p:spPr>
          <a:xfrm>
            <a:off x="171735" y="646490"/>
            <a:ext cx="12143482" cy="414087"/>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Assume segment X (</a:t>
            </a:r>
            <a:r>
              <a:rPr lang="en-IN" sz="1600" b="1"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London Fashion Divas</a:t>
            </a:r>
            <a:r>
              <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 which contains female Harrod’s loyalty Customers buying </a:t>
            </a:r>
            <a:r>
              <a:rPr lang="en-IN" sz="1600" b="1"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leather coat &amp; jeans</a:t>
            </a:r>
            <a:r>
              <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 </a:t>
            </a:r>
          </a:p>
          <a:p>
            <a:r>
              <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Based on purchase patterns of customers in this segment, a marketing push to</a:t>
            </a:r>
            <a:r>
              <a:rPr lang="en-IN" sz="1600" b="1"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 cross sell beanie hats </a:t>
            </a:r>
            <a:r>
              <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is recommended</a:t>
            </a:r>
          </a:p>
        </p:txBody>
      </p:sp>
      <p:sp>
        <p:nvSpPr>
          <p:cNvPr id="3" name="TextBox 2">
            <a:extLst>
              <a:ext uri="{FF2B5EF4-FFF2-40B4-BE49-F238E27FC236}">
                <a16:creationId xmlns:a16="http://schemas.microsoft.com/office/drawing/2014/main" id="{69CD5667-3DE7-43C8-A6EF-46D8C4E0EF5F}"/>
              </a:ext>
            </a:extLst>
          </p:cNvPr>
          <p:cNvSpPr txBox="1"/>
          <p:nvPr/>
        </p:nvSpPr>
        <p:spPr>
          <a:xfrm>
            <a:off x="2771177" y="6176015"/>
            <a:ext cx="7710456" cy="523220"/>
          </a:xfrm>
          <a:prstGeom prst="rect">
            <a:avLst/>
          </a:prstGeom>
          <a:solidFill>
            <a:schemeClr val="tx2">
              <a:lumMod val="40000"/>
              <a:lumOff val="60000"/>
            </a:schemeClr>
          </a:solidFill>
        </p:spPr>
        <p:txBody>
          <a:bodyPr wrap="square" rtlCol="0">
            <a:spAutoFit/>
          </a:bodyPr>
          <a:lstStyle/>
          <a:p>
            <a:r>
              <a:rPr lang="en-US" sz="1400" b="1" dirty="0">
                <a:solidFill>
                  <a:srgbClr val="000000">
                    <a:lumMod val="50000"/>
                    <a:lumOff val="50000"/>
                  </a:srgbClr>
                </a:solidFill>
                <a:latin typeface="Segoe UI" panose="020B0502040204020203" pitchFamily="34" charset="0"/>
                <a:cs typeface="Segoe UI" panose="020B0502040204020203" pitchFamily="34" charset="0"/>
              </a:rPr>
              <a:t>Market Basket Analysis </a:t>
            </a:r>
            <a:r>
              <a:rPr lang="en-US" sz="1400" dirty="0">
                <a:solidFill>
                  <a:srgbClr val="000000">
                    <a:lumMod val="50000"/>
                    <a:lumOff val="50000"/>
                  </a:srgbClr>
                </a:solidFill>
                <a:latin typeface="Segoe UI" panose="020B0502040204020203" pitchFamily="34" charset="0"/>
                <a:cs typeface="Segoe UI" panose="020B0502040204020203" pitchFamily="34" charset="0"/>
              </a:rPr>
              <a:t>performed for all products bought by Customers in a segment. </a:t>
            </a:r>
          </a:p>
          <a:p>
            <a:r>
              <a:rPr lang="en-US" sz="1400" dirty="0">
                <a:solidFill>
                  <a:srgbClr val="000000">
                    <a:lumMod val="50000"/>
                    <a:lumOff val="50000"/>
                  </a:srgbClr>
                </a:solidFill>
                <a:latin typeface="Segoe UI" panose="020B0502040204020203" pitchFamily="34" charset="0"/>
                <a:cs typeface="Segoe UI" panose="020B0502040204020203" pitchFamily="34" charset="0"/>
              </a:rPr>
              <a:t>Select the product with highest likelihood to co-occur in the basket</a:t>
            </a:r>
          </a:p>
        </p:txBody>
      </p:sp>
      <p:sp>
        <p:nvSpPr>
          <p:cNvPr id="5" name="Rectangle 4">
            <a:extLst>
              <a:ext uri="{FF2B5EF4-FFF2-40B4-BE49-F238E27FC236}">
                <a16:creationId xmlns:a16="http://schemas.microsoft.com/office/drawing/2014/main" id="{FDD77F26-1A85-423F-865C-D94ACE16EEB8}"/>
              </a:ext>
            </a:extLst>
          </p:cNvPr>
          <p:cNvSpPr/>
          <p:nvPr/>
        </p:nvSpPr>
        <p:spPr>
          <a:xfrm>
            <a:off x="1118155" y="1252272"/>
            <a:ext cx="4062331" cy="338554"/>
          </a:xfrm>
          <a:prstGeom prst="rect">
            <a:avLst/>
          </a:prstGeom>
          <a:solidFill>
            <a:schemeClr val="accent5">
              <a:lumMod val="60000"/>
              <a:lumOff val="40000"/>
            </a:schemeClr>
          </a:solidFill>
        </p:spPr>
        <p:txBody>
          <a:bodyPr wrap="none">
            <a:spAutoFit/>
          </a:bodyPr>
          <a:lstStyle/>
          <a:p>
            <a:r>
              <a:rPr lang="en-IN" sz="1600" b="1" dirty="0">
                <a:solidFill>
                  <a:srgbClr val="FFFFFF"/>
                </a:solidFill>
                <a:latin typeface="Sabon Next LT" panose="020B0502040204020203" pitchFamily="2" charset="0"/>
                <a:cs typeface="Sabon Next LT" panose="020B0502040204020203" pitchFamily="2" charset="0"/>
              </a:rPr>
              <a:t>SEGMENT X (LONDON FASHION DIVAS)</a:t>
            </a:r>
          </a:p>
        </p:txBody>
      </p:sp>
      <p:sp>
        <p:nvSpPr>
          <p:cNvPr id="8" name="TextBox 7">
            <a:extLst>
              <a:ext uri="{FF2B5EF4-FFF2-40B4-BE49-F238E27FC236}">
                <a16:creationId xmlns:a16="http://schemas.microsoft.com/office/drawing/2014/main" id="{CBB4C0B1-EF93-497B-B50B-A94CC14A63DC}"/>
              </a:ext>
            </a:extLst>
          </p:cNvPr>
          <p:cNvSpPr txBox="1"/>
          <p:nvPr/>
        </p:nvSpPr>
        <p:spPr>
          <a:xfrm>
            <a:off x="6500187" y="1283049"/>
            <a:ext cx="4418908" cy="276999"/>
          </a:xfrm>
          <a:prstGeom prst="rect">
            <a:avLst/>
          </a:prstGeom>
          <a:noFill/>
        </p:spPr>
        <p:txBody>
          <a:bodyPr wrap="square" rtlCol="0">
            <a:spAutoFit/>
          </a:bodyPr>
          <a:lstStyle/>
          <a:p>
            <a:r>
              <a:rPr lang="en-US" sz="1200" b="1" dirty="0">
                <a:solidFill>
                  <a:srgbClr val="E7E6E6">
                    <a:lumMod val="25000"/>
                  </a:srgbClr>
                </a:solidFill>
                <a:latin typeface="Segoe UI" panose="020B0502040204020203" pitchFamily="34" charset="0"/>
                <a:cs typeface="Segoe UI" panose="020B0502040204020203" pitchFamily="34" charset="0"/>
              </a:rPr>
              <a:t>TARGET Customer A    --  Buys Leather Coat &amp; Jeans</a:t>
            </a:r>
          </a:p>
        </p:txBody>
      </p:sp>
      <p:pic>
        <p:nvPicPr>
          <p:cNvPr id="4" name="Picture 3">
            <a:extLst>
              <a:ext uri="{FF2B5EF4-FFF2-40B4-BE49-F238E27FC236}">
                <a16:creationId xmlns:a16="http://schemas.microsoft.com/office/drawing/2014/main" id="{C3A198B0-4F42-4E4C-BCA6-5D5F0790CEBB}"/>
              </a:ext>
            </a:extLst>
          </p:cNvPr>
          <p:cNvPicPr>
            <a:picLocks noChangeAspect="1"/>
          </p:cNvPicPr>
          <p:nvPr/>
        </p:nvPicPr>
        <p:blipFill>
          <a:blip r:embed="rId9">
            <a:duotone>
              <a:schemeClr val="accent1">
                <a:shade val="45000"/>
                <a:satMod val="135000"/>
              </a:schemeClr>
              <a:prstClr val="white"/>
            </a:duotone>
          </a:blip>
          <a:stretch>
            <a:fillRect/>
          </a:stretch>
        </p:blipFill>
        <p:spPr>
          <a:xfrm>
            <a:off x="6004402" y="1139751"/>
            <a:ext cx="541792" cy="545689"/>
          </a:xfrm>
          <a:prstGeom prst="rect">
            <a:avLst/>
          </a:prstGeom>
        </p:spPr>
      </p:pic>
    </p:spTree>
    <p:extLst>
      <p:ext uri="{BB962C8B-B14F-4D97-AF65-F5344CB8AC3E}">
        <p14:creationId xmlns:p14="http://schemas.microsoft.com/office/powerpoint/2010/main" val="405575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74">
            <a:extLst>
              <a:ext uri="{FF2B5EF4-FFF2-40B4-BE49-F238E27FC236}">
                <a16:creationId xmlns:a16="http://schemas.microsoft.com/office/drawing/2014/main" id="{C8D04D03-C6F3-42EB-A85D-B2695146A554}"/>
              </a:ext>
            </a:extLst>
          </p:cNvPr>
          <p:cNvSpPr txBox="1">
            <a:spLocks/>
          </p:cNvSpPr>
          <p:nvPr/>
        </p:nvSpPr>
        <p:spPr>
          <a:xfrm>
            <a:off x="0" y="38342"/>
            <a:ext cx="12315217" cy="408349"/>
          </a:xfrm>
          <a:prstGeom prst="rect">
            <a:avLst/>
          </a:prstGeom>
          <a:noFill/>
          <a:ln>
            <a:noFill/>
          </a:ln>
        </p:spPr>
        <p:txBody>
          <a:bodyPr vert="horz" wrap="square" lIns="91425" tIns="45700" rIns="91425" bIns="45700" rtlCol="0" anchor="ctr" anchorCtr="0">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indent="-177800">
              <a:spcBef>
                <a:spcPts val="0"/>
              </a:spcBef>
              <a:buClr>
                <a:schemeClr val="lt1"/>
              </a:buClr>
              <a:buSzPct val="100000"/>
            </a:pPr>
            <a:r>
              <a:rPr lang="en-US" dirty="0"/>
              <a:t>Illustration: </a:t>
            </a:r>
            <a:r>
              <a:rPr lang="en-US" sz="2800" dirty="0"/>
              <a:t> </a:t>
            </a:r>
            <a:r>
              <a:rPr lang="en-US" dirty="0"/>
              <a:t>Product Recommendation across Customer segments</a:t>
            </a:r>
            <a:endParaRPr lang="en-US" dirty="0">
              <a:solidFill>
                <a:schemeClr val="lt1"/>
              </a:solidFill>
              <a:ea typeface="Arial"/>
              <a:sym typeface="Arial"/>
            </a:endParaRPr>
          </a:p>
        </p:txBody>
      </p:sp>
      <p:sp>
        <p:nvSpPr>
          <p:cNvPr id="107" name="Round Same Side Corner Rectangle 24">
            <a:extLst>
              <a:ext uri="{FF2B5EF4-FFF2-40B4-BE49-F238E27FC236}">
                <a16:creationId xmlns:a16="http://schemas.microsoft.com/office/drawing/2014/main" id="{AC4563A4-E4CD-48B3-A667-B51114416929}"/>
              </a:ext>
            </a:extLst>
          </p:cNvPr>
          <p:cNvSpPr/>
          <p:nvPr/>
        </p:nvSpPr>
        <p:spPr>
          <a:xfrm>
            <a:off x="171735" y="661113"/>
            <a:ext cx="12143482" cy="510019"/>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Assuming 4 Customer Segments, different products can be recommended to each of the Customers within these segments based on various factors such as Purchase pattern, Loyalty etc </a:t>
            </a:r>
            <a:endParaRPr lang="en-IN"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reeform: Shape 6">
            <a:extLst>
              <a:ext uri="{FF2B5EF4-FFF2-40B4-BE49-F238E27FC236}">
                <a16:creationId xmlns:a16="http://schemas.microsoft.com/office/drawing/2014/main" id="{ED0D2965-7B39-463F-9C7B-282A1F0788A7}"/>
              </a:ext>
            </a:extLst>
          </p:cNvPr>
          <p:cNvSpPr/>
          <p:nvPr/>
        </p:nvSpPr>
        <p:spPr>
          <a:xfrm>
            <a:off x="521041" y="1712659"/>
            <a:ext cx="2735898" cy="277366"/>
          </a:xfrm>
          <a:custGeom>
            <a:avLst/>
            <a:gdLst>
              <a:gd name="connsiteX0" fmla="*/ 0 w 2364850"/>
              <a:gd name="connsiteY0" fmla="*/ 0 h 316800"/>
              <a:gd name="connsiteX1" fmla="*/ 2364850 w 2364850"/>
              <a:gd name="connsiteY1" fmla="*/ 0 h 316800"/>
              <a:gd name="connsiteX2" fmla="*/ 2364850 w 2364850"/>
              <a:gd name="connsiteY2" fmla="*/ 316800 h 316800"/>
              <a:gd name="connsiteX3" fmla="*/ 0 w 2364850"/>
              <a:gd name="connsiteY3" fmla="*/ 316800 h 316800"/>
              <a:gd name="connsiteX4" fmla="*/ 0 w 2364850"/>
              <a:gd name="connsiteY4" fmla="*/ 0 h 31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50" h="316800">
                <a:moveTo>
                  <a:pt x="0" y="0"/>
                </a:moveTo>
                <a:lnTo>
                  <a:pt x="2364850" y="0"/>
                </a:lnTo>
                <a:lnTo>
                  <a:pt x="2364850" y="316800"/>
                </a:lnTo>
                <a:lnTo>
                  <a:pt x="0" y="31680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600" b="1" dirty="0">
                <a:solidFill>
                  <a:schemeClr val="accent5"/>
                </a:solidFill>
              </a:rPr>
              <a:t>London Fashion Divas</a:t>
            </a:r>
          </a:p>
        </p:txBody>
      </p:sp>
      <p:pic>
        <p:nvPicPr>
          <p:cNvPr id="8" name="Picture 2" descr="AppTrailers Fashion Diva: Dressup &amp; Makeup Computer Icons, pink twitter,  logo, fictional Character png | PNGEgg">
            <a:extLst>
              <a:ext uri="{FF2B5EF4-FFF2-40B4-BE49-F238E27FC236}">
                <a16:creationId xmlns:a16="http://schemas.microsoft.com/office/drawing/2014/main" id="{873BBB13-70EA-4332-AF3B-F32C5BC1DC30}"/>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152" y="2160650"/>
            <a:ext cx="1768285" cy="9810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493CEA-0CCD-4F2E-A0E3-AB2D010FEB7E}"/>
              </a:ext>
            </a:extLst>
          </p:cNvPr>
          <p:cNvSpPr txBox="1"/>
          <p:nvPr/>
        </p:nvSpPr>
        <p:spPr>
          <a:xfrm>
            <a:off x="678656" y="3198167"/>
            <a:ext cx="2578283" cy="307777"/>
          </a:xfrm>
          <a:prstGeom prst="rect">
            <a:avLst/>
          </a:prstGeom>
          <a:noFill/>
        </p:spPr>
        <p:txBody>
          <a:bodyPr wrap="square">
            <a:spAutoFit/>
          </a:bodyPr>
          <a:lstStyle/>
          <a:p>
            <a:r>
              <a:rPr lang="en-IN" sz="1400" dirty="0">
                <a:solidFill>
                  <a:schemeClr val="accent5"/>
                </a:solidFill>
              </a:rPr>
              <a:t>High interests in </a:t>
            </a:r>
            <a:r>
              <a:rPr lang="en-IN" sz="1400" b="1" dirty="0">
                <a:solidFill>
                  <a:schemeClr val="accent5"/>
                </a:solidFill>
              </a:rPr>
              <a:t>Fashion &amp; Style</a:t>
            </a:r>
          </a:p>
        </p:txBody>
      </p:sp>
      <p:sp>
        <p:nvSpPr>
          <p:cNvPr id="10" name="TextBox 9">
            <a:extLst>
              <a:ext uri="{FF2B5EF4-FFF2-40B4-BE49-F238E27FC236}">
                <a16:creationId xmlns:a16="http://schemas.microsoft.com/office/drawing/2014/main" id="{F3FB383A-D9A5-46AB-B59E-0EDE966B4379}"/>
              </a:ext>
            </a:extLst>
          </p:cNvPr>
          <p:cNvSpPr txBox="1"/>
          <p:nvPr/>
        </p:nvSpPr>
        <p:spPr>
          <a:xfrm>
            <a:off x="819152" y="3562386"/>
            <a:ext cx="2578283" cy="1846659"/>
          </a:xfrm>
          <a:prstGeom prst="rect">
            <a:avLst/>
          </a:prstGeom>
          <a:noFill/>
        </p:spPr>
        <p:txBody>
          <a:bodyPr wrap="square">
            <a:spAutoFit/>
          </a:bodyPr>
          <a:lstStyle/>
          <a:p>
            <a:r>
              <a:rPr lang="en-IN" sz="1400" dirty="0">
                <a:solidFill>
                  <a:schemeClr val="accent2"/>
                </a:solidFill>
              </a:rPr>
              <a:t>Items Bought Frequently :</a:t>
            </a:r>
          </a:p>
          <a:p>
            <a:pPr marL="171450" indent="-171450">
              <a:buFont typeface="Arial" panose="020B0604020202020204" pitchFamily="34" charset="0"/>
              <a:buChar char="•"/>
            </a:pPr>
            <a:r>
              <a:rPr lang="en-US" sz="1200" dirty="0">
                <a:solidFill>
                  <a:srgbClr val="000000"/>
                </a:solidFill>
                <a:latin typeface="Segoe UI" panose="020B0502040204020203" pitchFamily="34" charset="0"/>
                <a:cs typeface="Segoe UI" panose="020B0502040204020203" pitchFamily="34" charset="0"/>
              </a:rPr>
              <a:t>Chloe Belted Coat</a:t>
            </a:r>
          </a:p>
          <a:p>
            <a:pPr marL="171450" indent="-171450">
              <a:buFont typeface="Arial" panose="020B0604020202020204" pitchFamily="34" charset="0"/>
              <a:buChar char="•"/>
            </a:pPr>
            <a:r>
              <a:rPr lang="en-IN" sz="1200" dirty="0">
                <a:solidFill>
                  <a:srgbClr val="000000"/>
                </a:solidFill>
                <a:latin typeface="Segoe UI" panose="020B0502040204020203" pitchFamily="34" charset="0"/>
                <a:cs typeface="Segoe UI" panose="020B0502040204020203" pitchFamily="34" charset="0"/>
              </a:rPr>
              <a:t>Burberry Scarf</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Gucci Shoulder Bag</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Gucci Belted Skirt</a:t>
            </a:r>
          </a:p>
          <a:p>
            <a:endParaRPr lang="en-US" sz="1200" b="1" dirty="0">
              <a:latin typeface="Segoe UI" panose="020B0502040204020203" pitchFamily="34" charset="0"/>
              <a:cs typeface="Segoe UI" panose="020B0502040204020203" pitchFamily="34" charset="0"/>
            </a:endParaRPr>
          </a:p>
          <a:p>
            <a:r>
              <a:rPr lang="en-US" sz="1400" b="1" dirty="0">
                <a:cs typeface="Segoe UI" panose="020B0502040204020203" pitchFamily="34" charset="0"/>
              </a:rPr>
              <a:t>Items Recommended : </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Jeans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Boots</a:t>
            </a:r>
            <a:r>
              <a:rPr lang="en-IN" sz="1400" dirty="0">
                <a:solidFill>
                  <a:schemeClr val="accent2"/>
                </a:solidFill>
              </a:rPr>
              <a:t> </a:t>
            </a:r>
            <a:endParaRPr lang="en-IN" sz="1400" b="1" dirty="0">
              <a:solidFill>
                <a:schemeClr val="accent2"/>
              </a:solidFill>
            </a:endParaRPr>
          </a:p>
        </p:txBody>
      </p:sp>
      <p:sp>
        <p:nvSpPr>
          <p:cNvPr id="11" name="Freeform: Shape 10">
            <a:extLst>
              <a:ext uri="{FF2B5EF4-FFF2-40B4-BE49-F238E27FC236}">
                <a16:creationId xmlns:a16="http://schemas.microsoft.com/office/drawing/2014/main" id="{70A31488-D480-4C99-B1D2-A0DFD37E16A0}"/>
              </a:ext>
            </a:extLst>
          </p:cNvPr>
          <p:cNvSpPr/>
          <p:nvPr/>
        </p:nvSpPr>
        <p:spPr>
          <a:xfrm>
            <a:off x="3814802" y="2160650"/>
            <a:ext cx="2735898" cy="277366"/>
          </a:xfrm>
          <a:custGeom>
            <a:avLst/>
            <a:gdLst>
              <a:gd name="connsiteX0" fmla="*/ 0 w 2364850"/>
              <a:gd name="connsiteY0" fmla="*/ 0 h 316800"/>
              <a:gd name="connsiteX1" fmla="*/ 2364850 w 2364850"/>
              <a:gd name="connsiteY1" fmla="*/ 0 h 316800"/>
              <a:gd name="connsiteX2" fmla="*/ 2364850 w 2364850"/>
              <a:gd name="connsiteY2" fmla="*/ 316800 h 316800"/>
              <a:gd name="connsiteX3" fmla="*/ 0 w 2364850"/>
              <a:gd name="connsiteY3" fmla="*/ 316800 h 316800"/>
              <a:gd name="connsiteX4" fmla="*/ 0 w 2364850"/>
              <a:gd name="connsiteY4" fmla="*/ 0 h 31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50" h="316800">
                <a:moveTo>
                  <a:pt x="0" y="0"/>
                </a:moveTo>
                <a:lnTo>
                  <a:pt x="2364850" y="0"/>
                </a:lnTo>
                <a:lnTo>
                  <a:pt x="2364850" y="316800"/>
                </a:lnTo>
                <a:lnTo>
                  <a:pt x="0" y="31680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600" b="1" dirty="0">
                <a:solidFill>
                  <a:schemeClr val="accent6">
                    <a:lumMod val="75000"/>
                    <a:lumOff val="25000"/>
                  </a:schemeClr>
                </a:solidFill>
              </a:rPr>
              <a:t>New Moms</a:t>
            </a:r>
          </a:p>
        </p:txBody>
      </p:sp>
      <p:sp>
        <p:nvSpPr>
          <p:cNvPr id="12" name="TextBox 11">
            <a:extLst>
              <a:ext uri="{FF2B5EF4-FFF2-40B4-BE49-F238E27FC236}">
                <a16:creationId xmlns:a16="http://schemas.microsoft.com/office/drawing/2014/main" id="{CCFF749F-49E9-4CF4-B65F-8FB04A479860}"/>
              </a:ext>
            </a:extLst>
          </p:cNvPr>
          <p:cNvSpPr txBox="1"/>
          <p:nvPr/>
        </p:nvSpPr>
        <p:spPr>
          <a:xfrm>
            <a:off x="4052505" y="3636563"/>
            <a:ext cx="3255169" cy="307777"/>
          </a:xfrm>
          <a:prstGeom prst="rect">
            <a:avLst/>
          </a:prstGeom>
          <a:noFill/>
        </p:spPr>
        <p:txBody>
          <a:bodyPr wrap="square">
            <a:spAutoFit/>
          </a:bodyPr>
          <a:lstStyle/>
          <a:p>
            <a:r>
              <a:rPr lang="en-IN" sz="1400" dirty="0">
                <a:solidFill>
                  <a:schemeClr val="accent5"/>
                </a:solidFill>
              </a:rPr>
              <a:t>High interests in </a:t>
            </a:r>
            <a:r>
              <a:rPr lang="en-IN" sz="1400" b="1" dirty="0">
                <a:solidFill>
                  <a:schemeClr val="accent5"/>
                </a:solidFill>
              </a:rPr>
              <a:t>Baby Products &amp; Fitness</a:t>
            </a:r>
          </a:p>
        </p:txBody>
      </p:sp>
      <p:sp>
        <p:nvSpPr>
          <p:cNvPr id="13" name="TextBox 12">
            <a:extLst>
              <a:ext uri="{FF2B5EF4-FFF2-40B4-BE49-F238E27FC236}">
                <a16:creationId xmlns:a16="http://schemas.microsoft.com/office/drawing/2014/main" id="{09EEB079-F942-4FB2-8D17-F6E76B4244C1}"/>
              </a:ext>
            </a:extLst>
          </p:cNvPr>
          <p:cNvSpPr txBox="1"/>
          <p:nvPr/>
        </p:nvSpPr>
        <p:spPr>
          <a:xfrm>
            <a:off x="4052505" y="3944340"/>
            <a:ext cx="2578283" cy="2215991"/>
          </a:xfrm>
          <a:prstGeom prst="rect">
            <a:avLst/>
          </a:prstGeom>
          <a:noFill/>
        </p:spPr>
        <p:txBody>
          <a:bodyPr wrap="square">
            <a:spAutoFit/>
          </a:bodyPr>
          <a:lstStyle/>
          <a:p>
            <a:r>
              <a:rPr lang="en-IN" sz="1400" dirty="0">
                <a:solidFill>
                  <a:schemeClr val="accent2"/>
                </a:solidFill>
              </a:rPr>
              <a:t>Items Bought Frequently :</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Cybex Stroller</a:t>
            </a:r>
            <a:endParaRPr lang="en-US" sz="1400" b="1"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IN" sz="1200" dirty="0">
                <a:solidFill>
                  <a:srgbClr val="000000"/>
                </a:solidFill>
                <a:latin typeface="Segoe UI" panose="020B0502040204020203" pitchFamily="34" charset="0"/>
                <a:cs typeface="Segoe UI" panose="020B0502040204020203" pitchFamily="34" charset="0"/>
              </a:rPr>
              <a:t>Sleeping Bag</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Car Seat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Outdoor Equipment</a:t>
            </a:r>
          </a:p>
          <a:p>
            <a:endParaRPr lang="en-US" sz="1200" b="1" dirty="0">
              <a:latin typeface="Segoe UI" panose="020B0502040204020203" pitchFamily="34" charset="0"/>
              <a:cs typeface="Segoe UI" panose="020B0502040204020203" pitchFamily="34" charset="0"/>
            </a:endParaRPr>
          </a:p>
          <a:p>
            <a:r>
              <a:rPr lang="en-US" sz="1400" b="1" dirty="0">
                <a:cs typeface="Segoe UI" panose="020B0502040204020203" pitchFamily="34" charset="0"/>
              </a:rPr>
              <a:t>Items Recommended :</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Crib</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Car</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Yoga Mat </a:t>
            </a:r>
          </a:p>
          <a:p>
            <a:pPr marL="285750" indent="-285750">
              <a:buFont typeface="Arial" panose="020B0604020202020204" pitchFamily="34" charset="0"/>
              <a:buChar char="•"/>
            </a:pPr>
            <a:endParaRPr lang="en-US" sz="1400" b="1" dirty="0">
              <a:cs typeface="Segoe UI" panose="020B0502040204020203" pitchFamily="34" charset="0"/>
            </a:endParaRPr>
          </a:p>
        </p:txBody>
      </p:sp>
      <p:pic>
        <p:nvPicPr>
          <p:cNvPr id="14" name="Picture 4" descr="Cortland County Community Action Program – WICstrong">
            <a:extLst>
              <a:ext uri="{FF2B5EF4-FFF2-40B4-BE49-F238E27FC236}">
                <a16:creationId xmlns:a16="http://schemas.microsoft.com/office/drawing/2014/main" id="{C4AEB5C8-E58D-487D-A236-F686A580C462}"/>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4013" y="2484863"/>
            <a:ext cx="981076" cy="981076"/>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Shape 14">
            <a:extLst>
              <a:ext uri="{FF2B5EF4-FFF2-40B4-BE49-F238E27FC236}">
                <a16:creationId xmlns:a16="http://schemas.microsoft.com/office/drawing/2014/main" id="{CD1F6580-B33A-481E-ABEE-3A1A1F2AC79A}"/>
              </a:ext>
            </a:extLst>
          </p:cNvPr>
          <p:cNvSpPr/>
          <p:nvPr/>
        </p:nvSpPr>
        <p:spPr>
          <a:xfrm>
            <a:off x="7339088" y="1257229"/>
            <a:ext cx="2735898" cy="277366"/>
          </a:xfrm>
          <a:custGeom>
            <a:avLst/>
            <a:gdLst>
              <a:gd name="connsiteX0" fmla="*/ 0 w 2364850"/>
              <a:gd name="connsiteY0" fmla="*/ 0 h 316800"/>
              <a:gd name="connsiteX1" fmla="*/ 2364850 w 2364850"/>
              <a:gd name="connsiteY1" fmla="*/ 0 h 316800"/>
              <a:gd name="connsiteX2" fmla="*/ 2364850 w 2364850"/>
              <a:gd name="connsiteY2" fmla="*/ 316800 h 316800"/>
              <a:gd name="connsiteX3" fmla="*/ 0 w 2364850"/>
              <a:gd name="connsiteY3" fmla="*/ 316800 h 316800"/>
              <a:gd name="connsiteX4" fmla="*/ 0 w 2364850"/>
              <a:gd name="connsiteY4" fmla="*/ 0 h 31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50" h="316800">
                <a:moveTo>
                  <a:pt x="0" y="0"/>
                </a:moveTo>
                <a:lnTo>
                  <a:pt x="2364850" y="0"/>
                </a:lnTo>
                <a:lnTo>
                  <a:pt x="2364850" y="316800"/>
                </a:lnTo>
                <a:lnTo>
                  <a:pt x="0" y="31680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600" b="1" dirty="0">
                <a:solidFill>
                  <a:srgbClr val="00B050"/>
                </a:solidFill>
              </a:rPr>
              <a:t>London Trekkers</a:t>
            </a:r>
          </a:p>
        </p:txBody>
      </p:sp>
      <p:sp>
        <p:nvSpPr>
          <p:cNvPr id="17" name="TextBox 16">
            <a:extLst>
              <a:ext uri="{FF2B5EF4-FFF2-40B4-BE49-F238E27FC236}">
                <a16:creationId xmlns:a16="http://schemas.microsoft.com/office/drawing/2014/main" id="{8472A4A5-AC8C-464F-8885-959896F68295}"/>
              </a:ext>
            </a:extLst>
          </p:cNvPr>
          <p:cNvSpPr txBox="1"/>
          <p:nvPr/>
        </p:nvSpPr>
        <p:spPr>
          <a:xfrm>
            <a:off x="7496703" y="2742737"/>
            <a:ext cx="2976111" cy="307777"/>
          </a:xfrm>
          <a:prstGeom prst="rect">
            <a:avLst/>
          </a:prstGeom>
          <a:noFill/>
        </p:spPr>
        <p:txBody>
          <a:bodyPr wrap="square">
            <a:spAutoFit/>
          </a:bodyPr>
          <a:lstStyle/>
          <a:p>
            <a:r>
              <a:rPr lang="en-IN" sz="1400" dirty="0">
                <a:solidFill>
                  <a:schemeClr val="accent5"/>
                </a:solidFill>
              </a:rPr>
              <a:t>High interests in </a:t>
            </a:r>
            <a:r>
              <a:rPr lang="en-IN" sz="1400" b="1" dirty="0">
                <a:solidFill>
                  <a:schemeClr val="accent5"/>
                </a:solidFill>
              </a:rPr>
              <a:t>Adventure &amp; Fitness</a:t>
            </a:r>
          </a:p>
        </p:txBody>
      </p:sp>
      <p:sp>
        <p:nvSpPr>
          <p:cNvPr id="19" name="TextBox 18">
            <a:extLst>
              <a:ext uri="{FF2B5EF4-FFF2-40B4-BE49-F238E27FC236}">
                <a16:creationId xmlns:a16="http://schemas.microsoft.com/office/drawing/2014/main" id="{387BCE50-BDDA-4B02-9510-4E117BD6C12A}"/>
              </a:ext>
            </a:extLst>
          </p:cNvPr>
          <p:cNvSpPr txBox="1"/>
          <p:nvPr/>
        </p:nvSpPr>
        <p:spPr>
          <a:xfrm>
            <a:off x="7637199" y="3106956"/>
            <a:ext cx="2578283" cy="1292662"/>
          </a:xfrm>
          <a:prstGeom prst="rect">
            <a:avLst/>
          </a:prstGeom>
          <a:noFill/>
        </p:spPr>
        <p:txBody>
          <a:bodyPr wrap="square">
            <a:spAutoFit/>
          </a:bodyPr>
          <a:lstStyle/>
          <a:p>
            <a:r>
              <a:rPr lang="en-IN" sz="1400" dirty="0">
                <a:solidFill>
                  <a:schemeClr val="accent2"/>
                </a:solidFill>
              </a:rPr>
              <a:t>Items Bought Frequently :</a:t>
            </a:r>
          </a:p>
          <a:p>
            <a:pPr marL="171450" indent="-171450">
              <a:buFont typeface="Arial" panose="020B0604020202020204" pitchFamily="34" charset="0"/>
              <a:buChar char="•"/>
            </a:pPr>
            <a:r>
              <a:rPr lang="en-US" sz="1200" dirty="0">
                <a:solidFill>
                  <a:srgbClr val="000000"/>
                </a:solidFill>
                <a:latin typeface="Segoe UI" panose="020B0502040204020203" pitchFamily="34" charset="0"/>
                <a:cs typeface="Segoe UI" panose="020B0502040204020203" pitchFamily="34" charset="0"/>
              </a:rPr>
              <a:t>Shoes</a:t>
            </a:r>
          </a:p>
          <a:p>
            <a:pPr marL="171450" indent="-171450">
              <a:buFont typeface="Arial" panose="020B0604020202020204" pitchFamily="34" charset="0"/>
              <a:buChar char="•"/>
            </a:pPr>
            <a:r>
              <a:rPr lang="en-IN" sz="1200" dirty="0">
                <a:solidFill>
                  <a:srgbClr val="000000"/>
                </a:solidFill>
                <a:latin typeface="Segoe UI" panose="020B0502040204020203" pitchFamily="34" charset="0"/>
                <a:cs typeface="Segoe UI" panose="020B0502040204020203" pitchFamily="34" charset="0"/>
              </a:rPr>
              <a:t>Bag</a:t>
            </a:r>
            <a:endParaRPr lang="en-US" sz="1200" b="1" dirty="0">
              <a:latin typeface="Segoe UI" panose="020B0502040204020203" pitchFamily="34" charset="0"/>
              <a:cs typeface="Segoe UI" panose="020B0502040204020203" pitchFamily="34" charset="0"/>
            </a:endParaRPr>
          </a:p>
          <a:p>
            <a:r>
              <a:rPr lang="en-US" sz="1400" b="1" dirty="0">
                <a:cs typeface="Segoe UI" panose="020B0502040204020203" pitchFamily="34" charset="0"/>
              </a:rPr>
              <a:t>Items Recommended : </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Tent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Tools</a:t>
            </a:r>
            <a:r>
              <a:rPr lang="en-IN" sz="1400" dirty="0">
                <a:solidFill>
                  <a:schemeClr val="accent2"/>
                </a:solidFill>
              </a:rPr>
              <a:t> </a:t>
            </a:r>
            <a:endParaRPr lang="en-IN" sz="1400" b="1" dirty="0">
              <a:solidFill>
                <a:schemeClr val="accent2"/>
              </a:solidFill>
            </a:endParaRPr>
          </a:p>
        </p:txBody>
      </p:sp>
      <p:pic>
        <p:nvPicPr>
          <p:cNvPr id="21" name="Picture 6" descr="Trekking Icon of Flat style - Available in SVG, PNG, EPS, AI &amp; Icon fonts">
            <a:extLst>
              <a:ext uri="{FF2B5EF4-FFF2-40B4-BE49-F238E27FC236}">
                <a16:creationId xmlns:a16="http://schemas.microsoft.com/office/drawing/2014/main" id="{53428338-C5EA-42AD-90F8-A6C9BC7AF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9086" y="1598484"/>
            <a:ext cx="981076" cy="981076"/>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Shape 22">
            <a:extLst>
              <a:ext uri="{FF2B5EF4-FFF2-40B4-BE49-F238E27FC236}">
                <a16:creationId xmlns:a16="http://schemas.microsoft.com/office/drawing/2014/main" id="{2F793813-A912-472F-866B-51D517A13E7D}"/>
              </a:ext>
            </a:extLst>
          </p:cNvPr>
          <p:cNvSpPr/>
          <p:nvPr/>
        </p:nvSpPr>
        <p:spPr>
          <a:xfrm>
            <a:off x="8707037" y="4468230"/>
            <a:ext cx="2735898" cy="307777"/>
          </a:xfrm>
          <a:custGeom>
            <a:avLst/>
            <a:gdLst>
              <a:gd name="connsiteX0" fmla="*/ 0 w 2364850"/>
              <a:gd name="connsiteY0" fmla="*/ 0 h 316800"/>
              <a:gd name="connsiteX1" fmla="*/ 2364850 w 2364850"/>
              <a:gd name="connsiteY1" fmla="*/ 0 h 316800"/>
              <a:gd name="connsiteX2" fmla="*/ 2364850 w 2364850"/>
              <a:gd name="connsiteY2" fmla="*/ 316800 h 316800"/>
              <a:gd name="connsiteX3" fmla="*/ 0 w 2364850"/>
              <a:gd name="connsiteY3" fmla="*/ 316800 h 316800"/>
              <a:gd name="connsiteX4" fmla="*/ 0 w 2364850"/>
              <a:gd name="connsiteY4" fmla="*/ 0 h 31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50" h="316800">
                <a:moveTo>
                  <a:pt x="0" y="0"/>
                </a:moveTo>
                <a:lnTo>
                  <a:pt x="2364850" y="0"/>
                </a:lnTo>
                <a:lnTo>
                  <a:pt x="2364850" y="316800"/>
                </a:lnTo>
                <a:lnTo>
                  <a:pt x="0" y="31680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600" b="1" dirty="0">
                <a:solidFill>
                  <a:srgbClr val="FF0000"/>
                </a:solidFill>
              </a:rPr>
              <a:t>Faithful Fiestas</a:t>
            </a:r>
          </a:p>
        </p:txBody>
      </p:sp>
      <p:pic>
        <p:nvPicPr>
          <p:cNvPr id="25" name="Picture 2" descr="Four happy people. | Happy people, People logo, People icon">
            <a:extLst>
              <a:ext uri="{FF2B5EF4-FFF2-40B4-BE49-F238E27FC236}">
                <a16:creationId xmlns:a16="http://schemas.microsoft.com/office/drawing/2014/main" id="{028F9E5C-8620-435A-BF52-F6123B3D2BA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45098" y="4492948"/>
            <a:ext cx="859776" cy="85977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B86A232-92E0-4B14-9CB2-9B2C23C4254B}"/>
              </a:ext>
            </a:extLst>
          </p:cNvPr>
          <p:cNvSpPr txBox="1"/>
          <p:nvPr/>
        </p:nvSpPr>
        <p:spPr>
          <a:xfrm>
            <a:off x="7291534" y="5109672"/>
            <a:ext cx="4753715" cy="307777"/>
          </a:xfrm>
          <a:prstGeom prst="rect">
            <a:avLst/>
          </a:prstGeom>
          <a:noFill/>
        </p:spPr>
        <p:txBody>
          <a:bodyPr wrap="square">
            <a:spAutoFit/>
          </a:bodyPr>
          <a:lstStyle/>
          <a:p>
            <a:r>
              <a:rPr lang="en-IN" sz="1400" dirty="0">
                <a:solidFill>
                  <a:schemeClr val="accent5"/>
                </a:solidFill>
              </a:rPr>
              <a:t>High interests in </a:t>
            </a:r>
            <a:r>
              <a:rPr lang="en-IN" sz="1400" b="1" dirty="0">
                <a:solidFill>
                  <a:schemeClr val="accent5"/>
                </a:solidFill>
              </a:rPr>
              <a:t>Festivals &amp; Celebrations &amp; </a:t>
            </a:r>
            <a:r>
              <a:rPr lang="en-IN" sz="1400" dirty="0">
                <a:solidFill>
                  <a:schemeClr val="accent5"/>
                </a:solidFill>
              </a:rPr>
              <a:t>Loyalty Member</a:t>
            </a:r>
          </a:p>
        </p:txBody>
      </p:sp>
      <p:sp>
        <p:nvSpPr>
          <p:cNvPr id="29" name="TextBox 28">
            <a:extLst>
              <a:ext uri="{FF2B5EF4-FFF2-40B4-BE49-F238E27FC236}">
                <a16:creationId xmlns:a16="http://schemas.microsoft.com/office/drawing/2014/main" id="{7DD188F5-D52E-4936-A729-3848DB83E7E2}"/>
              </a:ext>
            </a:extLst>
          </p:cNvPr>
          <p:cNvSpPr txBox="1"/>
          <p:nvPr/>
        </p:nvSpPr>
        <p:spPr>
          <a:xfrm>
            <a:off x="8944430" y="5417449"/>
            <a:ext cx="2578283" cy="1292662"/>
          </a:xfrm>
          <a:prstGeom prst="rect">
            <a:avLst/>
          </a:prstGeom>
          <a:noFill/>
        </p:spPr>
        <p:txBody>
          <a:bodyPr wrap="square">
            <a:spAutoFit/>
          </a:bodyPr>
          <a:lstStyle/>
          <a:p>
            <a:r>
              <a:rPr lang="en-IN" sz="1400" dirty="0">
                <a:solidFill>
                  <a:schemeClr val="accent2"/>
                </a:solidFill>
              </a:rPr>
              <a:t>Items Bought Frequently :</a:t>
            </a:r>
          </a:p>
          <a:p>
            <a:pPr marL="171450" indent="-171450">
              <a:buFont typeface="Arial" panose="020B0604020202020204" pitchFamily="34" charset="0"/>
              <a:buChar char="•"/>
            </a:pPr>
            <a:r>
              <a:rPr lang="en-US" sz="1200" dirty="0">
                <a:solidFill>
                  <a:srgbClr val="000000"/>
                </a:solidFill>
                <a:latin typeface="Segoe UI" panose="020B0502040204020203" pitchFamily="34" charset="0"/>
                <a:cs typeface="Segoe UI" panose="020B0502040204020203" pitchFamily="34" charset="0"/>
              </a:rPr>
              <a:t>Champagne</a:t>
            </a:r>
          </a:p>
          <a:p>
            <a:pPr marL="171450" indent="-171450">
              <a:buFont typeface="Arial" panose="020B0604020202020204" pitchFamily="34" charset="0"/>
              <a:buChar char="•"/>
            </a:pPr>
            <a:r>
              <a:rPr lang="en-IN" sz="1200" dirty="0">
                <a:solidFill>
                  <a:srgbClr val="000000"/>
                </a:solidFill>
                <a:latin typeface="Segoe UI" panose="020B0502040204020203" pitchFamily="34" charset="0"/>
                <a:cs typeface="Segoe UI" panose="020B0502040204020203" pitchFamily="34" charset="0"/>
              </a:rPr>
              <a:t>Christmas Trees</a:t>
            </a:r>
            <a:endParaRPr lang="en-US" sz="1200" b="1" dirty="0">
              <a:latin typeface="Segoe UI" panose="020B0502040204020203" pitchFamily="34" charset="0"/>
              <a:cs typeface="Segoe UI" panose="020B0502040204020203" pitchFamily="34" charset="0"/>
            </a:endParaRPr>
          </a:p>
          <a:p>
            <a:r>
              <a:rPr lang="en-US" sz="1400" b="1" dirty="0">
                <a:cs typeface="Segoe UI" panose="020B0502040204020203" pitchFamily="34" charset="0"/>
              </a:rPr>
              <a:t>Items Recommended : </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Chocolate Hampers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Glassware </a:t>
            </a:r>
            <a:r>
              <a:rPr lang="en-IN" sz="1400" dirty="0">
                <a:solidFill>
                  <a:schemeClr val="accent2"/>
                </a:solidFill>
              </a:rPr>
              <a:t> </a:t>
            </a:r>
            <a:endParaRPr lang="en-IN" sz="1400" b="1" dirty="0">
              <a:solidFill>
                <a:schemeClr val="accent2"/>
              </a:solidFill>
            </a:endParaRPr>
          </a:p>
        </p:txBody>
      </p:sp>
    </p:spTree>
    <p:extLst>
      <p:ext uri="{BB962C8B-B14F-4D97-AF65-F5344CB8AC3E}">
        <p14:creationId xmlns:p14="http://schemas.microsoft.com/office/powerpoint/2010/main" val="2926931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A2D9EC-78D4-4974-BE27-50A5A85A34B7}"/>
              </a:ext>
            </a:extLst>
          </p:cNvPr>
          <p:cNvSpPr>
            <a:spLocks noGrp="1"/>
          </p:cNvSpPr>
          <p:nvPr>
            <p:ph type="dt" sz="half" idx="10"/>
          </p:nvPr>
        </p:nvSpPr>
        <p:spPr/>
        <p:txBody>
          <a:bodyPr/>
          <a:lstStyle/>
          <a:p>
            <a:endParaRPr lang="en-US" dirty="0">
              <a:solidFill>
                <a:srgbClr val="000000"/>
              </a:solidFill>
            </a:endParaRPr>
          </a:p>
        </p:txBody>
      </p:sp>
      <p:sp>
        <p:nvSpPr>
          <p:cNvPr id="5" name="Footer Placeholder 4">
            <a:extLst>
              <a:ext uri="{FF2B5EF4-FFF2-40B4-BE49-F238E27FC236}">
                <a16:creationId xmlns:a16="http://schemas.microsoft.com/office/drawing/2014/main" id="{FFAEA340-AF25-47FA-91E4-857135FBD416}"/>
              </a:ext>
            </a:extLst>
          </p:cNvPr>
          <p:cNvSpPr>
            <a:spLocks noGrp="1"/>
          </p:cNvSpPr>
          <p:nvPr>
            <p:ph type="ftr" sz="quarter" idx="11"/>
          </p:nvPr>
        </p:nvSpPr>
        <p:spPr/>
        <p:txBody>
          <a:bodyPr/>
          <a:lstStyle/>
          <a:p>
            <a:endParaRPr lang="en-US" dirty="0">
              <a:solidFill>
                <a:srgbClr val="000000"/>
              </a:solidFill>
            </a:endParaRPr>
          </a:p>
        </p:txBody>
      </p:sp>
      <p:sp>
        <p:nvSpPr>
          <p:cNvPr id="48" name="Shape 174">
            <a:extLst>
              <a:ext uri="{FF2B5EF4-FFF2-40B4-BE49-F238E27FC236}">
                <a16:creationId xmlns:a16="http://schemas.microsoft.com/office/drawing/2014/main" id="{91855330-3A00-4C18-B195-C7E0B8B15EE1}"/>
              </a:ext>
            </a:extLst>
          </p:cNvPr>
          <p:cNvSpPr txBox="1">
            <a:spLocks/>
          </p:cNvSpPr>
          <p:nvPr/>
        </p:nvSpPr>
        <p:spPr>
          <a:xfrm>
            <a:off x="0" y="38342"/>
            <a:ext cx="12315217" cy="408349"/>
          </a:xfrm>
          <a:prstGeom prst="rect">
            <a:avLst/>
          </a:prstGeom>
          <a:noFill/>
          <a:ln>
            <a:noFill/>
          </a:ln>
        </p:spPr>
        <p:txBody>
          <a:bodyPr vert="horz" wrap="square" lIns="91425" tIns="45700" rIns="91425" bIns="45700" rtlCol="0" anchor="ctr" anchorCtr="0">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indent="-177800">
              <a:spcBef>
                <a:spcPts val="0"/>
              </a:spcBef>
              <a:buClr>
                <a:schemeClr val="lt1"/>
              </a:buClr>
              <a:buSzPct val="100000"/>
            </a:pPr>
            <a:r>
              <a:rPr lang="en-US" dirty="0"/>
              <a:t>Deliverable 2: Projected Trade for HNW Customers using CLV modeling</a:t>
            </a:r>
            <a:endParaRPr lang="en-US" dirty="0">
              <a:solidFill>
                <a:schemeClr val="lt1"/>
              </a:solidFill>
              <a:ea typeface="Arial"/>
              <a:sym typeface="Arial"/>
            </a:endParaRPr>
          </a:p>
        </p:txBody>
      </p:sp>
      <p:sp>
        <p:nvSpPr>
          <p:cNvPr id="49" name="Content Placeholder 3">
            <a:extLst>
              <a:ext uri="{FF2B5EF4-FFF2-40B4-BE49-F238E27FC236}">
                <a16:creationId xmlns:a16="http://schemas.microsoft.com/office/drawing/2014/main" id="{2052C28A-A907-4BE2-84AF-C79F27060FD4}"/>
              </a:ext>
            </a:extLst>
          </p:cNvPr>
          <p:cNvSpPr txBox="1">
            <a:spLocks/>
          </p:cNvSpPr>
          <p:nvPr/>
        </p:nvSpPr>
        <p:spPr>
          <a:xfrm>
            <a:off x="747485" y="645648"/>
            <a:ext cx="10541959" cy="578239"/>
          </a:xfrm>
          <a:prstGeom prst="rect">
            <a:avLst/>
          </a:prstGeom>
          <a:solidFill>
            <a:schemeClr val="accent3">
              <a:lumMod val="75000"/>
            </a:schemeClr>
          </a:solid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2pPr>
            <a:lvl3pPr marL="121917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3pPr>
            <a:lvl4pPr marL="1828754"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2438339"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5pPr>
            <a:lvl6pPr marL="304792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65750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4267093"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876678"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sz="1400" dirty="0">
                <a:solidFill>
                  <a:schemeClr val="bg1"/>
                </a:solidFill>
              </a:rPr>
              <a:t>Machine Learning based CLV models leverage and learn from customer data – their preferences, buying behavior etc. and predict with better precision compared with traditional CLV methods</a:t>
            </a:r>
          </a:p>
        </p:txBody>
      </p:sp>
      <p:graphicFrame>
        <p:nvGraphicFramePr>
          <p:cNvPr id="50" name="Diagram 49">
            <a:extLst>
              <a:ext uri="{FF2B5EF4-FFF2-40B4-BE49-F238E27FC236}">
                <a16:creationId xmlns:a16="http://schemas.microsoft.com/office/drawing/2014/main" id="{6A30668D-C2B4-4D29-BC8F-83FCE2005563}"/>
              </a:ext>
            </a:extLst>
          </p:cNvPr>
          <p:cNvGraphicFramePr/>
          <p:nvPr>
            <p:extLst>
              <p:ext uri="{D42A27DB-BD31-4B8C-83A1-F6EECF244321}">
                <p14:modId xmlns:p14="http://schemas.microsoft.com/office/powerpoint/2010/main" val="3565403805"/>
              </p:ext>
            </p:extLst>
          </p:nvPr>
        </p:nvGraphicFramePr>
        <p:xfrm>
          <a:off x="2213709" y="1944189"/>
          <a:ext cx="8673513" cy="428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Content Placeholder 3">
            <a:extLst>
              <a:ext uri="{FF2B5EF4-FFF2-40B4-BE49-F238E27FC236}">
                <a16:creationId xmlns:a16="http://schemas.microsoft.com/office/drawing/2014/main" id="{EB8E9FB0-2FB7-487C-8A69-C527E7776919}"/>
              </a:ext>
            </a:extLst>
          </p:cNvPr>
          <p:cNvSpPr txBox="1">
            <a:spLocks/>
          </p:cNvSpPr>
          <p:nvPr/>
        </p:nvSpPr>
        <p:spPr>
          <a:xfrm>
            <a:off x="2165951" y="2483637"/>
            <a:ext cx="2756571" cy="73298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200" dirty="0"/>
              <a:t>Churn classification model using ML supervised algorithm such as Logistic Regression </a:t>
            </a:r>
          </a:p>
        </p:txBody>
      </p:sp>
      <p:sp>
        <p:nvSpPr>
          <p:cNvPr id="52" name="Content Placeholder 3">
            <a:extLst>
              <a:ext uri="{FF2B5EF4-FFF2-40B4-BE49-F238E27FC236}">
                <a16:creationId xmlns:a16="http://schemas.microsoft.com/office/drawing/2014/main" id="{9D9A3670-91DA-42D9-B1FD-FC35C8B4E9AC}"/>
              </a:ext>
            </a:extLst>
          </p:cNvPr>
          <p:cNvSpPr txBox="1">
            <a:spLocks/>
          </p:cNvSpPr>
          <p:nvPr/>
        </p:nvSpPr>
        <p:spPr>
          <a:xfrm>
            <a:off x="4922522" y="2483637"/>
            <a:ext cx="2756571" cy="73298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200" dirty="0"/>
              <a:t>Sales forecasting model based on historical data using ML supervised algorithm such as Linear Regression</a:t>
            </a:r>
          </a:p>
        </p:txBody>
      </p:sp>
      <p:sp>
        <p:nvSpPr>
          <p:cNvPr id="53" name="Content Placeholder 3">
            <a:extLst>
              <a:ext uri="{FF2B5EF4-FFF2-40B4-BE49-F238E27FC236}">
                <a16:creationId xmlns:a16="http://schemas.microsoft.com/office/drawing/2014/main" id="{91C61C14-95FC-4932-839A-1E1119198F68}"/>
              </a:ext>
            </a:extLst>
          </p:cNvPr>
          <p:cNvSpPr txBox="1">
            <a:spLocks/>
          </p:cNvSpPr>
          <p:nvPr/>
        </p:nvSpPr>
        <p:spPr>
          <a:xfrm>
            <a:off x="7820467" y="2483637"/>
            <a:ext cx="3066756" cy="73298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200" dirty="0"/>
              <a:t>Combining the results of previous two models and leveraging other important features to arrive at CLV metric</a:t>
            </a:r>
          </a:p>
        </p:txBody>
      </p:sp>
      <p:pic>
        <p:nvPicPr>
          <p:cNvPr id="54" name="Picture 2" descr="https://static.thenounproject.com/png/1635623-200.png">
            <a:extLst>
              <a:ext uri="{FF2B5EF4-FFF2-40B4-BE49-F238E27FC236}">
                <a16:creationId xmlns:a16="http://schemas.microsoft.com/office/drawing/2014/main" id="{AB8A1DB3-CE80-4C93-9947-81F45ED66E63}"/>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2177" y="1394954"/>
            <a:ext cx="547810" cy="54781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s://static.thenounproject.com/png/1186387-200.png">
            <a:extLst>
              <a:ext uri="{FF2B5EF4-FFF2-40B4-BE49-F238E27FC236}">
                <a16:creationId xmlns:a16="http://schemas.microsoft.com/office/drawing/2014/main" id="{30D24919-5766-4C02-95CF-E88B45F9B0AF}"/>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00807" y="1394954"/>
            <a:ext cx="444080" cy="44408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https://static.thenounproject.com/png/2237861-200.png">
            <a:extLst>
              <a:ext uri="{FF2B5EF4-FFF2-40B4-BE49-F238E27FC236}">
                <a16:creationId xmlns:a16="http://schemas.microsoft.com/office/drawing/2014/main" id="{BF45A37B-F665-427C-B49F-574DC1498C97}"/>
              </a:ext>
            </a:extLst>
          </p:cNvPr>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65707" y="1432751"/>
            <a:ext cx="444080" cy="444080"/>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3">
            <a:extLst>
              <a:ext uri="{FF2B5EF4-FFF2-40B4-BE49-F238E27FC236}">
                <a16:creationId xmlns:a16="http://schemas.microsoft.com/office/drawing/2014/main" id="{DBF0927E-CCD1-4E59-B731-3FEB88E37D07}"/>
              </a:ext>
            </a:extLst>
          </p:cNvPr>
          <p:cNvSpPr txBox="1">
            <a:spLocks/>
          </p:cNvSpPr>
          <p:nvPr/>
        </p:nvSpPr>
        <p:spPr>
          <a:xfrm>
            <a:off x="831894" y="2042665"/>
            <a:ext cx="1165246" cy="3677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t>Model Steps</a:t>
            </a:r>
          </a:p>
        </p:txBody>
      </p:sp>
      <p:sp>
        <p:nvSpPr>
          <p:cNvPr id="58" name="Content Placeholder 3">
            <a:extLst>
              <a:ext uri="{FF2B5EF4-FFF2-40B4-BE49-F238E27FC236}">
                <a16:creationId xmlns:a16="http://schemas.microsoft.com/office/drawing/2014/main" id="{585645BC-0437-4A3B-ABCB-648336F59CFE}"/>
              </a:ext>
            </a:extLst>
          </p:cNvPr>
          <p:cNvSpPr txBox="1">
            <a:spLocks/>
          </p:cNvSpPr>
          <p:nvPr/>
        </p:nvSpPr>
        <p:spPr>
          <a:xfrm>
            <a:off x="789690" y="2535987"/>
            <a:ext cx="1165246" cy="59470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t>Model Description</a:t>
            </a:r>
          </a:p>
        </p:txBody>
      </p:sp>
      <p:sp>
        <p:nvSpPr>
          <p:cNvPr id="59" name="Content Placeholder 3">
            <a:extLst>
              <a:ext uri="{FF2B5EF4-FFF2-40B4-BE49-F238E27FC236}">
                <a16:creationId xmlns:a16="http://schemas.microsoft.com/office/drawing/2014/main" id="{FE9BB5D9-F965-4750-83D6-41396F07DAA0}"/>
              </a:ext>
            </a:extLst>
          </p:cNvPr>
          <p:cNvSpPr txBox="1">
            <a:spLocks/>
          </p:cNvSpPr>
          <p:nvPr/>
        </p:nvSpPr>
        <p:spPr>
          <a:xfrm>
            <a:off x="747486" y="3303880"/>
            <a:ext cx="1271348" cy="59470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t>Illustrative Features Used</a:t>
            </a:r>
          </a:p>
        </p:txBody>
      </p:sp>
      <p:sp>
        <p:nvSpPr>
          <p:cNvPr id="60" name="Content Placeholder 3">
            <a:extLst>
              <a:ext uri="{FF2B5EF4-FFF2-40B4-BE49-F238E27FC236}">
                <a16:creationId xmlns:a16="http://schemas.microsoft.com/office/drawing/2014/main" id="{60BAC792-1FCD-4FCA-B024-EA0D32098513}"/>
              </a:ext>
            </a:extLst>
          </p:cNvPr>
          <p:cNvSpPr txBox="1">
            <a:spLocks/>
          </p:cNvSpPr>
          <p:nvPr/>
        </p:nvSpPr>
        <p:spPr>
          <a:xfrm>
            <a:off x="2165950" y="3328904"/>
            <a:ext cx="2756571" cy="73298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200" dirty="0"/>
              <a:t>Demographic data, Geographic data, Psychographics data</a:t>
            </a:r>
          </a:p>
        </p:txBody>
      </p:sp>
      <p:sp>
        <p:nvSpPr>
          <p:cNvPr id="61" name="Content Placeholder 3">
            <a:extLst>
              <a:ext uri="{FF2B5EF4-FFF2-40B4-BE49-F238E27FC236}">
                <a16:creationId xmlns:a16="http://schemas.microsoft.com/office/drawing/2014/main" id="{BFED5F9A-E88E-44B5-B673-1E2E1B56F658}"/>
              </a:ext>
            </a:extLst>
          </p:cNvPr>
          <p:cNvSpPr txBox="1">
            <a:spLocks/>
          </p:cNvSpPr>
          <p:nvPr/>
        </p:nvSpPr>
        <p:spPr>
          <a:xfrm>
            <a:off x="4922522" y="3311429"/>
            <a:ext cx="2756571" cy="73298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200" dirty="0"/>
              <a:t>Sales &amp; Transactional data: Recency, Frequency, Monetary features</a:t>
            </a:r>
          </a:p>
        </p:txBody>
      </p:sp>
      <p:sp>
        <p:nvSpPr>
          <p:cNvPr id="62" name="Content Placeholder 3">
            <a:extLst>
              <a:ext uri="{FF2B5EF4-FFF2-40B4-BE49-F238E27FC236}">
                <a16:creationId xmlns:a16="http://schemas.microsoft.com/office/drawing/2014/main" id="{3A13FC16-B99D-40A2-B96B-7535B7DACB8F}"/>
              </a:ext>
            </a:extLst>
          </p:cNvPr>
          <p:cNvSpPr txBox="1">
            <a:spLocks/>
          </p:cNvSpPr>
          <p:nvPr/>
        </p:nvSpPr>
        <p:spPr>
          <a:xfrm>
            <a:off x="7828024" y="3326684"/>
            <a:ext cx="3165997" cy="4967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200" dirty="0"/>
              <a:t>Outcome of two models and other attributes such as Profit Margin, Customer lifespan</a:t>
            </a:r>
          </a:p>
        </p:txBody>
      </p:sp>
      <p:sp>
        <p:nvSpPr>
          <p:cNvPr id="63" name="Rectangle 62">
            <a:extLst>
              <a:ext uri="{FF2B5EF4-FFF2-40B4-BE49-F238E27FC236}">
                <a16:creationId xmlns:a16="http://schemas.microsoft.com/office/drawing/2014/main" id="{E8C6C897-50D1-4082-89C2-6133FD8A062A}"/>
              </a:ext>
            </a:extLst>
          </p:cNvPr>
          <p:cNvSpPr/>
          <p:nvPr/>
        </p:nvSpPr>
        <p:spPr>
          <a:xfrm>
            <a:off x="747486" y="1308296"/>
            <a:ext cx="10541958" cy="31933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4" name="Table 63">
            <a:extLst>
              <a:ext uri="{FF2B5EF4-FFF2-40B4-BE49-F238E27FC236}">
                <a16:creationId xmlns:a16="http://schemas.microsoft.com/office/drawing/2014/main" id="{DAFFD826-64A7-4CEF-B2E9-61ED67CF0EC7}"/>
              </a:ext>
            </a:extLst>
          </p:cNvPr>
          <p:cNvGraphicFramePr>
            <a:graphicFrameLocks noGrp="1"/>
          </p:cNvGraphicFramePr>
          <p:nvPr>
            <p:extLst>
              <p:ext uri="{D42A27DB-BD31-4B8C-83A1-F6EECF244321}">
                <p14:modId xmlns:p14="http://schemas.microsoft.com/office/powerpoint/2010/main" val="1324670754"/>
              </p:ext>
            </p:extLst>
          </p:nvPr>
        </p:nvGraphicFramePr>
        <p:xfrm>
          <a:off x="747485" y="4601971"/>
          <a:ext cx="10515600" cy="1875447"/>
        </p:xfrm>
        <a:graphic>
          <a:graphicData uri="http://schemas.openxmlformats.org/drawingml/2006/table">
            <a:tbl>
              <a:tblPr firstRow="1" firstCol="1" bandRow="1">
                <a:tableStyleId>{5C22544A-7EE6-4342-B048-85BDC9FD1C3A}</a:tableStyleId>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1168400">
                  <a:extLst>
                    <a:ext uri="{9D8B030D-6E8A-4147-A177-3AD203B41FA5}">
                      <a16:colId xmlns:a16="http://schemas.microsoft.com/office/drawing/2014/main" val="20005"/>
                    </a:ext>
                  </a:extLst>
                </a:gridCol>
                <a:gridCol w="1168400">
                  <a:extLst>
                    <a:ext uri="{9D8B030D-6E8A-4147-A177-3AD203B41FA5}">
                      <a16:colId xmlns:a16="http://schemas.microsoft.com/office/drawing/2014/main" val="20006"/>
                    </a:ext>
                  </a:extLst>
                </a:gridCol>
                <a:gridCol w="1168400">
                  <a:extLst>
                    <a:ext uri="{9D8B030D-6E8A-4147-A177-3AD203B41FA5}">
                      <a16:colId xmlns:a16="http://schemas.microsoft.com/office/drawing/2014/main" val="20007"/>
                    </a:ext>
                  </a:extLst>
                </a:gridCol>
                <a:gridCol w="1168400">
                  <a:extLst>
                    <a:ext uri="{9D8B030D-6E8A-4147-A177-3AD203B41FA5}">
                      <a16:colId xmlns:a16="http://schemas.microsoft.com/office/drawing/2014/main" val="20008"/>
                    </a:ext>
                  </a:extLst>
                </a:gridCol>
              </a:tblGrid>
              <a:tr h="450435">
                <a:tc>
                  <a:txBody>
                    <a:bodyPr/>
                    <a:lstStyle/>
                    <a:p>
                      <a:pPr algn="ctr" rtl="0" fontAlgn="b"/>
                      <a:r>
                        <a:rPr lang="en-US" sz="1200" u="none" strike="noStrike" dirty="0">
                          <a:effectLst/>
                          <a:latin typeface="Arial" panose="020B0604020202020204" pitchFamily="34" charset="0"/>
                          <a:cs typeface="Arial" panose="020B0604020202020204" pitchFamily="34" charset="0"/>
                        </a:rPr>
                        <a:t>Customer ID</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effectLst/>
                          <a:latin typeface="Arial" panose="020B0604020202020204" pitchFamily="34" charset="0"/>
                          <a:cs typeface="Arial" panose="020B0604020202020204" pitchFamily="34" charset="0"/>
                        </a:rPr>
                        <a:t>Churn Propensity</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effectLst/>
                          <a:latin typeface="Arial" panose="020B0604020202020204" pitchFamily="34" charset="0"/>
                          <a:cs typeface="Arial" panose="020B0604020202020204" pitchFamily="34" charset="0"/>
                        </a:rPr>
                        <a:t>Sales Forecast</a:t>
                      </a:r>
                      <a:endParaRPr lang="en-US" sz="1200" b="1" i="0" u="none" strike="noStrike" dirty="0">
                        <a:solidFill>
                          <a:srgbClr val="FFFFFF"/>
                        </a:solidFill>
                        <a:effectLst/>
                        <a:latin typeface="Arial" panose="020B0604020202020204" pitchFamily="34" charset="0"/>
                        <a:cs typeface="Arial" panose="020B0604020202020204" pitchFamily="34" charset="0"/>
                      </a:endParaRPr>
                    </a:p>
                    <a:p>
                      <a:pPr algn="ctr" rtl="0" fontAlgn="b"/>
                      <a:r>
                        <a:rPr lang="en-US" sz="1200" b="1" i="0" u="none" strike="noStrike" dirty="0">
                          <a:solidFill>
                            <a:srgbClr val="FFFFFF"/>
                          </a:solidFill>
                          <a:effectLst/>
                          <a:latin typeface="Arial" panose="020B0604020202020204" pitchFamily="34" charset="0"/>
                          <a:cs typeface="Arial" panose="020B0604020202020204" pitchFamily="34" charset="0"/>
                        </a:rPr>
                        <a:t>(‘000 $)</a:t>
                      </a:r>
                      <a:endParaRPr lang="en-US" sz="1200" u="none" strike="noStrike" dirty="0">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effectLst/>
                          <a:latin typeface="Arial" panose="020B0604020202020204" pitchFamily="34" charset="0"/>
                          <a:cs typeface="Arial" panose="020B0604020202020204" pitchFamily="34" charset="0"/>
                        </a:rPr>
                        <a:t>Profit Margin</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u="none" strike="noStrike" dirty="0">
                          <a:effectLst/>
                          <a:latin typeface="Arial" panose="020B0604020202020204" pitchFamily="34" charset="0"/>
                          <a:cs typeface="Arial" panose="020B0604020202020204" pitchFamily="34" charset="0"/>
                        </a:rPr>
                        <a:t>Potential CLV</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FFFFFF"/>
                          </a:solidFill>
                          <a:effectLst/>
                          <a:latin typeface="Arial" panose="020B0604020202020204" pitchFamily="34" charset="0"/>
                          <a:cs typeface="Arial" panose="020B0604020202020204" pitchFamily="34" charset="0"/>
                        </a:rPr>
                        <a:t>(‘000 $)</a:t>
                      </a:r>
                      <a:endParaRPr lang="en-US" sz="1200" u="none" strike="noStrike" dirty="0">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effectLst/>
                          <a:latin typeface="Arial" panose="020B0604020202020204" pitchFamily="34" charset="0"/>
                          <a:cs typeface="Arial" panose="020B0604020202020204" pitchFamily="34" charset="0"/>
                        </a:rPr>
                        <a:t>Realized CLV</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FFFFFF"/>
                          </a:solidFill>
                          <a:effectLst/>
                          <a:latin typeface="Arial" panose="020B0604020202020204" pitchFamily="34" charset="0"/>
                          <a:cs typeface="Arial" panose="020B0604020202020204" pitchFamily="34" charset="0"/>
                        </a:rPr>
                        <a:t>(‘000 $)</a:t>
                      </a:r>
                      <a:endParaRPr lang="en-US" sz="1200" u="none" strike="noStrike" dirty="0">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effectLst/>
                          <a:latin typeface="Arial" panose="020B0604020202020204" pitchFamily="34" charset="0"/>
                          <a:cs typeface="Arial" panose="020B0604020202020204" pitchFamily="34" charset="0"/>
                        </a:rPr>
                        <a:t>Pending CLV</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FFFFFF"/>
                          </a:solidFill>
                          <a:effectLst/>
                          <a:latin typeface="Arial" panose="020B0604020202020204" pitchFamily="34" charset="0"/>
                          <a:cs typeface="Arial" panose="020B0604020202020204" pitchFamily="34" charset="0"/>
                        </a:rPr>
                        <a:t>(‘000 $)</a:t>
                      </a:r>
                    </a:p>
                  </a:txBody>
                  <a:tcPr marL="8190" marR="8190" marT="8190" marB="0" anchor="ctr"/>
                </a:tc>
                <a:tc>
                  <a:txBody>
                    <a:bodyPr/>
                    <a:lstStyle/>
                    <a:p>
                      <a:pPr algn="ctr" rtl="0" fontAlgn="b"/>
                      <a:r>
                        <a:rPr lang="en-US" sz="1200" u="none" strike="noStrike" dirty="0">
                          <a:effectLst/>
                          <a:latin typeface="Arial" panose="020B0604020202020204" pitchFamily="34" charset="0"/>
                          <a:cs typeface="Arial" panose="020B0604020202020204" pitchFamily="34" charset="0"/>
                        </a:rPr>
                        <a:t>CLV Category</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effectLst/>
                          <a:latin typeface="Arial" panose="020B0604020202020204" pitchFamily="34" charset="0"/>
                          <a:cs typeface="Arial" panose="020B0604020202020204" pitchFamily="34" charset="0"/>
                        </a:rPr>
                        <a:t>Churn Classification</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extLst>
                  <a:ext uri="{0D108BD9-81ED-4DB2-BD59-A6C34878D82A}">
                    <a16:rowId xmlns:a16="http://schemas.microsoft.com/office/drawing/2014/main" val="10000"/>
                  </a:ext>
                </a:extLst>
              </a:tr>
              <a:tr h="237502">
                <a:tc>
                  <a:txBody>
                    <a:bodyPr/>
                    <a:lstStyle/>
                    <a:p>
                      <a:pPr algn="ctr" rtl="0" fontAlgn="b"/>
                      <a:r>
                        <a:rPr lang="en-US" sz="1200" u="none" strike="noStrike" dirty="0">
                          <a:effectLst/>
                          <a:latin typeface="Arial" panose="020B0604020202020204" pitchFamily="34" charset="0"/>
                          <a:cs typeface="Arial" panose="020B0604020202020204" pitchFamily="34" charset="0"/>
                        </a:rPr>
                        <a:t>C1</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48%</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$41,16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10.45%</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$224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$89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$134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Medium</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chemeClr val="accent4">
                        <a:lumMod val="40000"/>
                        <a:lumOff val="60000"/>
                      </a:schemeClr>
                    </a:solidFill>
                  </a:tcP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Moderate</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chemeClr val="accent4">
                        <a:lumMod val="40000"/>
                        <a:lumOff val="60000"/>
                      </a:schemeClr>
                    </a:solidFill>
                  </a:tcPr>
                </a:tc>
                <a:extLst>
                  <a:ext uri="{0D108BD9-81ED-4DB2-BD59-A6C34878D82A}">
                    <a16:rowId xmlns:a16="http://schemas.microsoft.com/office/drawing/2014/main" val="10001"/>
                  </a:ext>
                </a:extLst>
              </a:tr>
              <a:tr h="237502">
                <a:tc>
                  <a:txBody>
                    <a:bodyPr/>
                    <a:lstStyle/>
                    <a:p>
                      <a:pPr algn="ctr" rtl="0" fontAlgn="b"/>
                      <a:r>
                        <a:rPr lang="en-US" sz="1200" u="none" strike="noStrike" dirty="0">
                          <a:effectLst/>
                          <a:latin typeface="Arial" panose="020B0604020202020204" pitchFamily="34" charset="0"/>
                          <a:cs typeface="Arial" panose="020B0604020202020204" pitchFamily="34" charset="0"/>
                        </a:rPr>
                        <a:t>C2</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80%</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$15,70</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15.76%</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$49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$20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$30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Low</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rgbClr val="FF0000"/>
                    </a:solidFill>
                  </a:tcP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High</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rgbClr val="FF0000"/>
                    </a:solidFill>
                  </a:tcPr>
                </a:tc>
                <a:extLst>
                  <a:ext uri="{0D108BD9-81ED-4DB2-BD59-A6C34878D82A}">
                    <a16:rowId xmlns:a16="http://schemas.microsoft.com/office/drawing/2014/main" val="10002"/>
                  </a:ext>
                </a:extLst>
              </a:tr>
              <a:tr h="237502">
                <a:tc>
                  <a:txBody>
                    <a:bodyPr/>
                    <a:lstStyle/>
                    <a:p>
                      <a:pPr algn="ctr" rtl="0" fontAlgn="b"/>
                      <a:r>
                        <a:rPr lang="en-US" sz="1200" u="none" strike="noStrike" dirty="0">
                          <a:effectLst/>
                          <a:latin typeface="Arial" panose="020B0604020202020204" pitchFamily="34" charset="0"/>
                          <a:cs typeface="Arial" panose="020B0604020202020204" pitchFamily="34" charset="0"/>
                        </a:rPr>
                        <a:t>C3</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41%</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$26,04</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29.40%</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$452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$181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$271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High</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rgbClr val="00B050"/>
                    </a:solidFill>
                  </a:tcP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Moderate</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chemeClr val="accent4">
                        <a:lumMod val="40000"/>
                        <a:lumOff val="60000"/>
                      </a:schemeClr>
                    </a:solidFill>
                  </a:tcPr>
                </a:tc>
                <a:extLst>
                  <a:ext uri="{0D108BD9-81ED-4DB2-BD59-A6C34878D82A}">
                    <a16:rowId xmlns:a16="http://schemas.microsoft.com/office/drawing/2014/main" val="10003"/>
                  </a:ext>
                </a:extLst>
              </a:tr>
              <a:tr h="237502">
                <a:tc>
                  <a:txBody>
                    <a:bodyPr/>
                    <a:lstStyle/>
                    <a:p>
                      <a:pPr algn="ctr" rtl="0" fontAlgn="b"/>
                      <a:r>
                        <a:rPr lang="en-US" sz="1200" u="none" strike="noStrike" dirty="0">
                          <a:effectLst/>
                          <a:latin typeface="Arial" panose="020B0604020202020204" pitchFamily="34" charset="0"/>
                          <a:cs typeface="Arial" panose="020B0604020202020204" pitchFamily="34" charset="0"/>
                        </a:rPr>
                        <a:t>C4</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35%</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$35,70</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6.30%</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$146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$58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$88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Medium</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chemeClr val="accent4">
                        <a:lumMod val="40000"/>
                        <a:lumOff val="60000"/>
                      </a:schemeClr>
                    </a:solidFill>
                  </a:tcP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Moderate</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chemeClr val="accent4">
                        <a:lumMod val="40000"/>
                        <a:lumOff val="60000"/>
                      </a:schemeClr>
                    </a:solidFill>
                  </a:tcPr>
                </a:tc>
                <a:extLst>
                  <a:ext uri="{0D108BD9-81ED-4DB2-BD59-A6C34878D82A}">
                    <a16:rowId xmlns:a16="http://schemas.microsoft.com/office/drawing/2014/main" val="10004"/>
                  </a:ext>
                </a:extLst>
              </a:tr>
              <a:tr h="237502">
                <a:tc>
                  <a:txBody>
                    <a:bodyPr/>
                    <a:lstStyle/>
                    <a:p>
                      <a:pPr algn="ctr" rtl="0" fontAlgn="b"/>
                      <a:r>
                        <a:rPr lang="en-US" sz="1200" u="none" strike="noStrike" dirty="0">
                          <a:effectLst/>
                          <a:latin typeface="Arial" panose="020B0604020202020204" pitchFamily="34" charset="0"/>
                          <a:cs typeface="Arial" panose="020B0604020202020204" pitchFamily="34" charset="0"/>
                        </a:rPr>
                        <a:t>C5</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46%</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$22,18</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12.65%</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$152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$61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$91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Medium</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chemeClr val="accent4">
                        <a:lumMod val="40000"/>
                        <a:lumOff val="60000"/>
                      </a:schemeClr>
                    </a:solidFill>
                  </a:tcP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Moderate</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chemeClr val="accent4">
                        <a:lumMod val="40000"/>
                        <a:lumOff val="60000"/>
                      </a:schemeClr>
                    </a:solidFill>
                  </a:tcPr>
                </a:tc>
                <a:extLst>
                  <a:ext uri="{0D108BD9-81ED-4DB2-BD59-A6C34878D82A}">
                    <a16:rowId xmlns:a16="http://schemas.microsoft.com/office/drawing/2014/main" val="10005"/>
                  </a:ext>
                </a:extLst>
              </a:tr>
              <a:tr h="237502">
                <a:tc>
                  <a:txBody>
                    <a:bodyPr/>
                    <a:lstStyle/>
                    <a:p>
                      <a:pPr algn="ctr" rtl="0" fontAlgn="b"/>
                      <a:r>
                        <a:rPr lang="en-US" sz="1200" u="none" strike="noStrike" dirty="0">
                          <a:effectLst/>
                          <a:latin typeface="Arial" panose="020B0604020202020204" pitchFamily="34" charset="0"/>
                          <a:cs typeface="Arial" panose="020B0604020202020204" pitchFamily="34" charset="0"/>
                        </a:rPr>
                        <a:t>C6</a:t>
                      </a:r>
                      <a:endParaRPr lang="en-US" sz="1200" b="1" i="0" u="none" strike="noStrike" dirty="0">
                        <a:solidFill>
                          <a:srgbClr val="FFFFFF"/>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12%</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$19,70</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18.50%</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$321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$128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$192 </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High</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rgbClr val="00B050"/>
                    </a:solidFill>
                  </a:tcPr>
                </a:tc>
                <a:tc>
                  <a:txBody>
                    <a:bodyPr/>
                    <a:lstStyle/>
                    <a:p>
                      <a:pPr algn="ctr" rtl="0" fontAlgn="b"/>
                      <a:r>
                        <a:rPr lang="en-US" sz="1200" u="none" strike="noStrike" dirty="0">
                          <a:solidFill>
                            <a:schemeClr val="tx1">
                              <a:lumMod val="65000"/>
                              <a:lumOff val="35000"/>
                            </a:schemeClr>
                          </a:solidFill>
                          <a:effectLst/>
                          <a:latin typeface="Arial" panose="020B0604020202020204" pitchFamily="34" charset="0"/>
                          <a:cs typeface="Arial" panose="020B0604020202020204" pitchFamily="34" charset="0"/>
                        </a:rPr>
                        <a:t>Low</a:t>
                      </a:r>
                      <a:endParaRPr lang="en-US" sz="1200" b="0" i="0" u="none" strike="noStrike" dirty="0">
                        <a:solidFill>
                          <a:schemeClr val="tx1">
                            <a:lumMod val="65000"/>
                            <a:lumOff val="35000"/>
                          </a:schemeClr>
                        </a:solidFill>
                        <a:effectLst/>
                        <a:latin typeface="Arial" panose="020B0604020202020204" pitchFamily="34" charset="0"/>
                        <a:cs typeface="Arial" panose="020B0604020202020204" pitchFamily="34" charset="0"/>
                      </a:endParaRPr>
                    </a:p>
                  </a:txBody>
                  <a:tcPr marL="8190" marR="8190" marT="8190" marB="0" anchor="ctr">
                    <a:solidFill>
                      <a:srgbClr val="00B050"/>
                    </a:solidFill>
                  </a:tcPr>
                </a:tc>
                <a:extLst>
                  <a:ext uri="{0D108BD9-81ED-4DB2-BD59-A6C34878D82A}">
                    <a16:rowId xmlns:a16="http://schemas.microsoft.com/office/drawing/2014/main" val="10006"/>
                  </a:ext>
                </a:extLst>
              </a:tr>
            </a:tbl>
          </a:graphicData>
        </a:graphic>
      </p:graphicFrame>
      <p:sp>
        <p:nvSpPr>
          <p:cNvPr id="65" name="Rectangle 64">
            <a:extLst>
              <a:ext uri="{FF2B5EF4-FFF2-40B4-BE49-F238E27FC236}">
                <a16:creationId xmlns:a16="http://schemas.microsoft.com/office/drawing/2014/main" id="{0FEEAA93-2164-46B8-BE44-FCE12DA75C46}"/>
              </a:ext>
            </a:extLst>
          </p:cNvPr>
          <p:cNvSpPr/>
          <p:nvPr/>
        </p:nvSpPr>
        <p:spPr>
          <a:xfrm rot="19959396">
            <a:off x="4041185" y="5428968"/>
            <a:ext cx="2489266" cy="38719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latin typeface="Segoe UI" panose="020B0502040204020203" pitchFamily="34" charset="0"/>
                <a:ea typeface="Segoe UI" panose="020B0502040204020203" pitchFamily="34" charset="0"/>
                <a:cs typeface="Segoe UI" panose="020B0502040204020203" pitchFamily="34" charset="0"/>
              </a:rPr>
              <a:t>ILLUSTRATIVE</a:t>
            </a:r>
          </a:p>
        </p:txBody>
      </p:sp>
      <p:sp>
        <p:nvSpPr>
          <p:cNvPr id="66" name="Content Placeholder 3">
            <a:extLst>
              <a:ext uri="{FF2B5EF4-FFF2-40B4-BE49-F238E27FC236}">
                <a16:creationId xmlns:a16="http://schemas.microsoft.com/office/drawing/2014/main" id="{ACD5F417-DC80-4686-B321-245B67792BE7}"/>
              </a:ext>
            </a:extLst>
          </p:cNvPr>
          <p:cNvSpPr txBox="1">
            <a:spLocks/>
          </p:cNvSpPr>
          <p:nvPr/>
        </p:nvSpPr>
        <p:spPr>
          <a:xfrm>
            <a:off x="2231329" y="4004534"/>
            <a:ext cx="8485697" cy="366492"/>
          </a:xfrm>
          <a:prstGeom prst="rect">
            <a:avLst/>
          </a:prstGeom>
          <a:solidFill>
            <a:schemeClr val="accent1">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400" b="1" dirty="0"/>
              <a:t>CLV  = Function (Churn Prediction, Sales Forecasting, Profit Margin, Customer Lifespan)</a:t>
            </a:r>
          </a:p>
        </p:txBody>
      </p:sp>
      <p:sp>
        <p:nvSpPr>
          <p:cNvPr id="67" name="Content Placeholder 3">
            <a:extLst>
              <a:ext uri="{FF2B5EF4-FFF2-40B4-BE49-F238E27FC236}">
                <a16:creationId xmlns:a16="http://schemas.microsoft.com/office/drawing/2014/main" id="{038DA877-5BC6-44B8-BF5F-801B2B1CE4CA}"/>
              </a:ext>
            </a:extLst>
          </p:cNvPr>
          <p:cNvSpPr txBox="1">
            <a:spLocks/>
          </p:cNvSpPr>
          <p:nvPr/>
        </p:nvSpPr>
        <p:spPr>
          <a:xfrm>
            <a:off x="778843" y="4075583"/>
            <a:ext cx="1271348" cy="59470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t>Formulae</a:t>
            </a:r>
          </a:p>
        </p:txBody>
      </p:sp>
    </p:spTree>
    <p:extLst>
      <p:ext uri="{BB962C8B-B14F-4D97-AF65-F5344CB8AC3E}">
        <p14:creationId xmlns:p14="http://schemas.microsoft.com/office/powerpoint/2010/main" val="346627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7" name="Rectangle 36">
            <a:extLst>
              <a:ext uri="{FF2B5EF4-FFF2-40B4-BE49-F238E27FC236}">
                <a16:creationId xmlns:a16="http://schemas.microsoft.com/office/drawing/2014/main" id="{C4C419E1-13C2-4397-8B06-AF42EF94C596}"/>
              </a:ext>
            </a:extLst>
          </p:cNvPr>
          <p:cNvSpPr/>
          <p:nvPr/>
        </p:nvSpPr>
        <p:spPr>
          <a:xfrm>
            <a:off x="7572350" y="2768883"/>
            <a:ext cx="3555667" cy="3331890"/>
          </a:xfrm>
          <a:prstGeom prst="rect">
            <a:avLst/>
          </a:prstGeom>
          <a:solidFill>
            <a:schemeClr val="accent6">
              <a:lumMod val="25000"/>
              <a:lumOff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4" name="Rectangle 23">
            <a:extLst>
              <a:ext uri="{FF2B5EF4-FFF2-40B4-BE49-F238E27FC236}">
                <a16:creationId xmlns:a16="http://schemas.microsoft.com/office/drawing/2014/main" id="{7CE2FB3E-A0B3-4929-AE2D-22439961861C}"/>
              </a:ext>
            </a:extLst>
          </p:cNvPr>
          <p:cNvSpPr/>
          <p:nvPr/>
        </p:nvSpPr>
        <p:spPr>
          <a:xfrm>
            <a:off x="748037" y="2745674"/>
            <a:ext cx="3555667" cy="3331890"/>
          </a:xfrm>
          <a:prstGeom prst="rect">
            <a:avLst/>
          </a:prstGeom>
          <a:solidFill>
            <a:schemeClr val="bg1">
              <a:lumMod val="8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5" name="Rectangle 4">
            <a:extLst>
              <a:ext uri="{FF2B5EF4-FFF2-40B4-BE49-F238E27FC236}">
                <a16:creationId xmlns:a16="http://schemas.microsoft.com/office/drawing/2014/main" id="{18E9D9EC-ECA1-45F9-9A7A-1ADC75DB1968}"/>
              </a:ext>
            </a:extLst>
          </p:cNvPr>
          <p:cNvSpPr/>
          <p:nvPr/>
        </p:nvSpPr>
        <p:spPr>
          <a:xfrm>
            <a:off x="748037" y="2064756"/>
            <a:ext cx="3555667" cy="573932"/>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Leverage internal data </a:t>
            </a:r>
          </a:p>
        </p:txBody>
      </p:sp>
      <p:sp>
        <p:nvSpPr>
          <p:cNvPr id="2" name="Rectangle 1">
            <a:extLst>
              <a:ext uri="{FF2B5EF4-FFF2-40B4-BE49-F238E27FC236}">
                <a16:creationId xmlns:a16="http://schemas.microsoft.com/office/drawing/2014/main" id="{A868BCD0-18B3-4ABD-8D9C-DA581A608ED0}"/>
              </a:ext>
            </a:extLst>
          </p:cNvPr>
          <p:cNvSpPr/>
          <p:nvPr/>
        </p:nvSpPr>
        <p:spPr>
          <a:xfrm>
            <a:off x="7572350" y="2147908"/>
            <a:ext cx="3555667" cy="521258"/>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Augment with External data </a:t>
            </a:r>
          </a:p>
        </p:txBody>
      </p:sp>
      <p:sp>
        <p:nvSpPr>
          <p:cNvPr id="7" name="Striped Right Arrow 18">
            <a:extLst>
              <a:ext uri="{FF2B5EF4-FFF2-40B4-BE49-F238E27FC236}">
                <a16:creationId xmlns:a16="http://schemas.microsoft.com/office/drawing/2014/main" id="{C42DDB24-CF96-4C06-A912-070ADAD7745A}"/>
              </a:ext>
            </a:extLst>
          </p:cNvPr>
          <p:cNvSpPr/>
          <p:nvPr/>
        </p:nvSpPr>
        <p:spPr>
          <a:xfrm>
            <a:off x="4314180" y="3801864"/>
            <a:ext cx="640380" cy="569948"/>
          </a:xfrm>
          <a:prstGeom prst="stripedRightArrow">
            <a:avLst>
              <a:gd name="adj1" fmla="val 45767"/>
              <a:gd name="adj2" fmla="val 43651"/>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a:extLst>
              <a:ext uri="{FF2B5EF4-FFF2-40B4-BE49-F238E27FC236}">
                <a16:creationId xmlns:a16="http://schemas.microsoft.com/office/drawing/2014/main" id="{305F8C94-6BAE-4C90-89FF-19164F0D0F15}"/>
              </a:ext>
            </a:extLst>
          </p:cNvPr>
          <p:cNvSpPr/>
          <p:nvPr/>
        </p:nvSpPr>
        <p:spPr>
          <a:xfrm>
            <a:off x="4953169" y="3300647"/>
            <a:ext cx="1931495" cy="187664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8" name="Picture 7">
            <a:extLst>
              <a:ext uri="{FF2B5EF4-FFF2-40B4-BE49-F238E27FC236}">
                <a16:creationId xmlns:a16="http://schemas.microsoft.com/office/drawing/2014/main" id="{753EBC40-D548-4906-ABAA-E98A0551E5D0}"/>
              </a:ext>
            </a:extLst>
          </p:cNvPr>
          <p:cNvPicPr>
            <a:picLocks noChangeAspect="1"/>
          </p:cNvPicPr>
          <p:nvPr/>
        </p:nvPicPr>
        <p:blipFill>
          <a:blip r:embed="rId3"/>
          <a:stretch>
            <a:fillRect/>
          </a:stretch>
        </p:blipFill>
        <p:spPr>
          <a:xfrm>
            <a:off x="5453317" y="3810709"/>
            <a:ext cx="550728" cy="550728"/>
          </a:xfrm>
          <a:prstGeom prst="rect">
            <a:avLst/>
          </a:prstGeom>
        </p:spPr>
      </p:pic>
      <p:pic>
        <p:nvPicPr>
          <p:cNvPr id="9" name="Picture 8">
            <a:extLst>
              <a:ext uri="{FF2B5EF4-FFF2-40B4-BE49-F238E27FC236}">
                <a16:creationId xmlns:a16="http://schemas.microsoft.com/office/drawing/2014/main" id="{F516BDE7-96AF-4C47-85C2-302E3DEF8B9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10689" y="3771912"/>
            <a:ext cx="975651" cy="975651"/>
          </a:xfrm>
          <a:prstGeom prst="rect">
            <a:avLst/>
          </a:prstGeom>
        </p:spPr>
      </p:pic>
      <p:sp>
        <p:nvSpPr>
          <p:cNvPr id="11" name="Rectangle 10">
            <a:extLst>
              <a:ext uri="{FF2B5EF4-FFF2-40B4-BE49-F238E27FC236}">
                <a16:creationId xmlns:a16="http://schemas.microsoft.com/office/drawing/2014/main" id="{15F2B53D-21EF-4677-8C9B-1979AA45621F}"/>
              </a:ext>
            </a:extLst>
          </p:cNvPr>
          <p:cNvSpPr/>
          <p:nvPr/>
        </p:nvSpPr>
        <p:spPr>
          <a:xfrm>
            <a:off x="4893003" y="2287604"/>
            <a:ext cx="2051825" cy="521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ML / AI Services &amp; Visualization</a:t>
            </a:r>
          </a:p>
        </p:txBody>
      </p:sp>
      <p:sp>
        <p:nvSpPr>
          <p:cNvPr id="13" name="TextBox 12">
            <a:extLst>
              <a:ext uri="{FF2B5EF4-FFF2-40B4-BE49-F238E27FC236}">
                <a16:creationId xmlns:a16="http://schemas.microsoft.com/office/drawing/2014/main" id="{BB8D492A-F821-432C-A180-FD345A886210}"/>
              </a:ext>
            </a:extLst>
          </p:cNvPr>
          <p:cNvSpPr txBox="1"/>
          <p:nvPr/>
        </p:nvSpPr>
        <p:spPr>
          <a:xfrm>
            <a:off x="941875" y="6143638"/>
            <a:ext cx="3156728"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t>Improved Cohort Performance</a:t>
            </a:r>
          </a:p>
          <a:p>
            <a:pPr marL="285750" indent="-285750">
              <a:buFont typeface="Wingdings" panose="05000000000000000000" pitchFamily="2" charset="2"/>
              <a:buChar char="ü"/>
            </a:pPr>
            <a:r>
              <a:rPr lang="en-US" sz="1400" dirty="0"/>
              <a:t>Determine Customer LifeTime Value</a:t>
            </a:r>
            <a:endParaRPr lang="en-IN" sz="1400" dirty="0"/>
          </a:p>
        </p:txBody>
      </p:sp>
      <p:sp>
        <p:nvSpPr>
          <p:cNvPr id="15" name="TextBox 14">
            <a:extLst>
              <a:ext uri="{FF2B5EF4-FFF2-40B4-BE49-F238E27FC236}">
                <a16:creationId xmlns:a16="http://schemas.microsoft.com/office/drawing/2014/main" id="{554D74F7-407F-4A33-AD47-3F336F308C34}"/>
              </a:ext>
            </a:extLst>
          </p:cNvPr>
          <p:cNvSpPr txBox="1"/>
          <p:nvPr/>
        </p:nvSpPr>
        <p:spPr>
          <a:xfrm>
            <a:off x="7733613" y="6143637"/>
            <a:ext cx="3308719"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t>Improved  Modelling Accuracy</a:t>
            </a:r>
          </a:p>
          <a:p>
            <a:pPr marL="285750" indent="-285750">
              <a:buFont typeface="Wingdings" panose="05000000000000000000" pitchFamily="2" charset="2"/>
              <a:buChar char="ü"/>
            </a:pPr>
            <a:r>
              <a:rPr lang="en-US" sz="1400" dirty="0"/>
              <a:t>Improved Customer Reach/Targeting</a:t>
            </a:r>
            <a:endParaRPr lang="en-IN" sz="1400" dirty="0"/>
          </a:p>
        </p:txBody>
      </p:sp>
      <p:sp>
        <p:nvSpPr>
          <p:cNvPr id="10" name="TextBox 9">
            <a:extLst>
              <a:ext uri="{FF2B5EF4-FFF2-40B4-BE49-F238E27FC236}">
                <a16:creationId xmlns:a16="http://schemas.microsoft.com/office/drawing/2014/main" id="{F3E69EC9-BCC3-4B62-98FA-588E986690BA}"/>
              </a:ext>
            </a:extLst>
          </p:cNvPr>
          <p:cNvSpPr txBox="1"/>
          <p:nvPr/>
        </p:nvSpPr>
        <p:spPr>
          <a:xfrm>
            <a:off x="375539" y="614519"/>
            <a:ext cx="11440922" cy="830997"/>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The modeling output can be further improved by enhancing the quality of data fed into the algorithm.</a:t>
            </a:r>
          </a:p>
          <a:p>
            <a:r>
              <a:rPr lang="en-US" sz="1600" dirty="0">
                <a:latin typeface="Segoe UI" panose="020B0502040204020203" pitchFamily="34" charset="0"/>
                <a:cs typeface="Segoe UI" panose="020B0502040204020203" pitchFamily="34" charset="0"/>
              </a:rPr>
              <a:t>Phase 1: Leverage Internal Data</a:t>
            </a:r>
          </a:p>
          <a:p>
            <a:r>
              <a:rPr lang="en-US" sz="1600" dirty="0">
                <a:latin typeface="Segoe UI" panose="020B0502040204020203" pitchFamily="34" charset="0"/>
                <a:cs typeface="Segoe UI" panose="020B0502040204020203" pitchFamily="34" charset="0"/>
              </a:rPr>
              <a:t>Phase 2: Augment with External Data</a:t>
            </a:r>
          </a:p>
        </p:txBody>
      </p:sp>
      <p:sp>
        <p:nvSpPr>
          <p:cNvPr id="19" name="Arrow: Left-Right 18">
            <a:extLst>
              <a:ext uri="{FF2B5EF4-FFF2-40B4-BE49-F238E27FC236}">
                <a16:creationId xmlns:a16="http://schemas.microsoft.com/office/drawing/2014/main" id="{84098748-AAA3-4D83-B3B0-9C1B5744DBBB}"/>
              </a:ext>
            </a:extLst>
          </p:cNvPr>
          <p:cNvSpPr/>
          <p:nvPr/>
        </p:nvSpPr>
        <p:spPr>
          <a:xfrm>
            <a:off x="716141" y="1518123"/>
            <a:ext cx="3626614" cy="4322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i="1" dirty="0">
                <a:solidFill>
                  <a:schemeClr val="tx1">
                    <a:lumMod val="65000"/>
                    <a:lumOff val="35000"/>
                  </a:schemeClr>
                </a:solidFill>
                <a:cs typeface="Arial" panose="020B0604020202020204" pitchFamily="34" charset="0"/>
              </a:rPr>
              <a:t>Phase 1</a:t>
            </a:r>
          </a:p>
        </p:txBody>
      </p:sp>
      <p:sp>
        <p:nvSpPr>
          <p:cNvPr id="20" name="Arrow: Left-Right 19">
            <a:extLst>
              <a:ext uri="{FF2B5EF4-FFF2-40B4-BE49-F238E27FC236}">
                <a16:creationId xmlns:a16="http://schemas.microsoft.com/office/drawing/2014/main" id="{72DDE0A3-E145-4B12-8869-0AAD6BB37D7A}"/>
              </a:ext>
            </a:extLst>
          </p:cNvPr>
          <p:cNvSpPr/>
          <p:nvPr/>
        </p:nvSpPr>
        <p:spPr>
          <a:xfrm>
            <a:off x="7406478" y="1518123"/>
            <a:ext cx="3751340" cy="4322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i="1" dirty="0">
                <a:solidFill>
                  <a:schemeClr val="tx1">
                    <a:lumMod val="65000"/>
                    <a:lumOff val="35000"/>
                  </a:schemeClr>
                </a:solidFill>
                <a:cs typeface="Arial" panose="020B0604020202020204" pitchFamily="34" charset="0"/>
              </a:rPr>
              <a:t>Phase 2</a:t>
            </a:r>
          </a:p>
        </p:txBody>
      </p:sp>
      <p:sp>
        <p:nvSpPr>
          <p:cNvPr id="14" name="Striped Right Arrow 18">
            <a:extLst>
              <a:ext uri="{FF2B5EF4-FFF2-40B4-BE49-F238E27FC236}">
                <a16:creationId xmlns:a16="http://schemas.microsoft.com/office/drawing/2014/main" id="{5E7C52CF-BCEE-4885-8766-E50576C33216}"/>
              </a:ext>
            </a:extLst>
          </p:cNvPr>
          <p:cNvSpPr/>
          <p:nvPr/>
        </p:nvSpPr>
        <p:spPr>
          <a:xfrm rot="10800000">
            <a:off x="6913317" y="3801864"/>
            <a:ext cx="640380" cy="569948"/>
          </a:xfrm>
          <a:prstGeom prst="stripedRightArrow">
            <a:avLst>
              <a:gd name="adj1" fmla="val 45767"/>
              <a:gd name="adj2" fmla="val 43651"/>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Shape 174">
            <a:extLst>
              <a:ext uri="{FF2B5EF4-FFF2-40B4-BE49-F238E27FC236}">
                <a16:creationId xmlns:a16="http://schemas.microsoft.com/office/drawing/2014/main" id="{07D2F3BE-0483-4E45-962B-1815DD54F174}"/>
              </a:ext>
            </a:extLst>
          </p:cNvPr>
          <p:cNvSpPr txBox="1">
            <a:spLocks noGrp="1"/>
          </p:cNvSpPr>
          <p:nvPr>
            <p:ph type="title"/>
          </p:nvPr>
        </p:nvSpPr>
        <p:spPr>
          <a:xfrm>
            <a:off x="0" y="58738"/>
            <a:ext cx="12315825" cy="407987"/>
          </a:xfrm>
          <a:prstGeom prst="rect">
            <a:avLst/>
          </a:prstGeom>
          <a:noFill/>
          <a:ln>
            <a:noFill/>
          </a:ln>
        </p:spPr>
        <p:txBody>
          <a:bodyPr wrap="square" lIns="91425" tIns="45700" rIns="91425" bIns="45700" anchor="ctr" anchorCtr="0">
            <a:noAutofit/>
          </a:bodyPr>
          <a:lstStyle/>
          <a:p>
            <a:pPr indent="-177800">
              <a:spcBef>
                <a:spcPts val="0"/>
              </a:spcBef>
              <a:buClr>
                <a:schemeClr val="lt1"/>
              </a:buClr>
              <a:buSzPct val="100000"/>
            </a:pPr>
            <a:r>
              <a:rPr lang="en-US" sz="2800" kern="0" dirty="0">
                <a:latin typeface="Arial" panose="020B0604020202020204" pitchFamily="34" charset="0"/>
                <a:cs typeface="Arial" panose="020B0604020202020204" pitchFamily="34" charset="0"/>
              </a:rPr>
              <a:t>Phase 2: Enhance Product recommendations using internal &amp; external data</a:t>
            </a:r>
            <a:endParaRPr lang="en-US" sz="2800" b="0" i="0" u="none" strike="noStrike" cap="none" dirty="0">
              <a:ea typeface="Arial"/>
              <a:sym typeface="Arial"/>
            </a:endParaRPr>
          </a:p>
        </p:txBody>
      </p:sp>
      <p:pic>
        <p:nvPicPr>
          <p:cNvPr id="6" name="Picture 2" descr="Transactions Icon #57346 - Free Icons Library">
            <a:extLst>
              <a:ext uri="{FF2B5EF4-FFF2-40B4-BE49-F238E27FC236}">
                <a16:creationId xmlns:a16="http://schemas.microsoft.com/office/drawing/2014/main" id="{B1530C9B-F2EA-4276-9622-0241D4C42F32}"/>
              </a:ext>
            </a:extLst>
          </p:cNvPr>
          <p:cNvPicPr>
            <a:picLocks noChangeAspect="1" noChangeArrowheads="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7055" y="2958003"/>
            <a:ext cx="491817" cy="4918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2045734-C881-4FD9-8573-F45249F62487}"/>
              </a:ext>
            </a:extLst>
          </p:cNvPr>
          <p:cNvSpPr txBox="1"/>
          <p:nvPr/>
        </p:nvSpPr>
        <p:spPr>
          <a:xfrm>
            <a:off x="1503984" y="3050022"/>
            <a:ext cx="2166207" cy="276999"/>
          </a:xfrm>
          <a:prstGeom prst="rect">
            <a:avLst/>
          </a:prstGeom>
          <a:noFill/>
        </p:spPr>
        <p:txBody>
          <a:bodyPr wrap="square" rtlCol="0">
            <a:spAutoFit/>
          </a:bodyPr>
          <a:lstStyle/>
          <a:p>
            <a:r>
              <a:rPr lang="en-US" sz="1200" dirty="0"/>
              <a:t>Transactional Information</a:t>
            </a:r>
            <a:endParaRPr lang="en-IN" sz="1200" dirty="0"/>
          </a:p>
        </p:txBody>
      </p:sp>
      <p:sp>
        <p:nvSpPr>
          <p:cNvPr id="16" name="TextBox 15">
            <a:extLst>
              <a:ext uri="{FF2B5EF4-FFF2-40B4-BE49-F238E27FC236}">
                <a16:creationId xmlns:a16="http://schemas.microsoft.com/office/drawing/2014/main" id="{094B5867-77D5-45C6-899A-F0D43A6365CF}"/>
              </a:ext>
            </a:extLst>
          </p:cNvPr>
          <p:cNvSpPr txBox="1"/>
          <p:nvPr/>
        </p:nvSpPr>
        <p:spPr>
          <a:xfrm>
            <a:off x="1503984" y="3800212"/>
            <a:ext cx="1471612" cy="276999"/>
          </a:xfrm>
          <a:prstGeom prst="rect">
            <a:avLst/>
          </a:prstGeom>
          <a:noFill/>
        </p:spPr>
        <p:txBody>
          <a:bodyPr wrap="square" rtlCol="0">
            <a:spAutoFit/>
          </a:bodyPr>
          <a:lstStyle/>
          <a:p>
            <a:r>
              <a:rPr lang="en-US" sz="1200" dirty="0"/>
              <a:t>Web Sessions</a:t>
            </a:r>
            <a:endParaRPr lang="en-IN" sz="1200" dirty="0"/>
          </a:p>
        </p:txBody>
      </p:sp>
      <p:pic>
        <p:nvPicPr>
          <p:cNvPr id="2050" name="Picture 2" descr="Website, session, visitor, cookies, browser, speed, time icon">
            <a:extLst>
              <a:ext uri="{FF2B5EF4-FFF2-40B4-BE49-F238E27FC236}">
                <a16:creationId xmlns:a16="http://schemas.microsoft.com/office/drawing/2014/main" id="{547B014D-5C9B-4FB6-B88F-ED6B0407925B}"/>
              </a:ext>
            </a:extLst>
          </p:cNvPr>
          <p:cNvPicPr>
            <a:picLocks noChangeAspect="1" noChangeArrowheads="1"/>
          </p:cNvPicPr>
          <p:nvPr/>
        </p:nvPicPr>
        <p:blipFill>
          <a:blip r:embed="rId6">
            <a:clrChange>
              <a:clrFrom>
                <a:srgbClr val="405264"/>
              </a:clrFrom>
              <a:clrTo>
                <a:srgbClr val="405264">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7055" y="3691679"/>
            <a:ext cx="491817" cy="4918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rketing Campaign Icon of Glyph style - Available in SVG, PNG, EPS, AI &amp;  Icon fonts">
            <a:extLst>
              <a:ext uri="{FF2B5EF4-FFF2-40B4-BE49-F238E27FC236}">
                <a16:creationId xmlns:a16="http://schemas.microsoft.com/office/drawing/2014/main" id="{1C9159F2-BC2C-456C-B8E7-BEF4BD6BF08F}"/>
              </a:ext>
            </a:extLst>
          </p:cNvPr>
          <p:cNvPicPr>
            <a:picLocks noChangeAspect="1" noChangeArrowheads="1"/>
          </p:cNvPicPr>
          <p:nvPr/>
        </p:nvPicPr>
        <p:blipFill>
          <a:blip r:embed="rId7">
            <a:clrChange>
              <a:clrFrom>
                <a:srgbClr val="F4F4F4"/>
              </a:clrFrom>
              <a:clrTo>
                <a:srgbClr val="F4F4F4">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7055" y="4435220"/>
            <a:ext cx="546929" cy="54692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5A88B64-4DA3-4027-809C-F2F4D03704A4}"/>
              </a:ext>
            </a:extLst>
          </p:cNvPr>
          <p:cNvSpPr txBox="1"/>
          <p:nvPr/>
        </p:nvSpPr>
        <p:spPr>
          <a:xfrm>
            <a:off x="1503984" y="4534943"/>
            <a:ext cx="2074896" cy="276999"/>
          </a:xfrm>
          <a:prstGeom prst="rect">
            <a:avLst/>
          </a:prstGeom>
          <a:noFill/>
        </p:spPr>
        <p:txBody>
          <a:bodyPr wrap="square" rtlCol="0">
            <a:spAutoFit/>
          </a:bodyPr>
          <a:lstStyle/>
          <a:p>
            <a:r>
              <a:rPr lang="en-US" sz="1200" dirty="0"/>
              <a:t>Marketing Campaign data</a:t>
            </a:r>
            <a:endParaRPr lang="en-IN" sz="1200" dirty="0"/>
          </a:p>
        </p:txBody>
      </p:sp>
      <p:pic>
        <p:nvPicPr>
          <p:cNvPr id="2054" name="Picture 6" descr="User feedback icon Royalty Free Vector Image - VectorStock">
            <a:extLst>
              <a:ext uri="{FF2B5EF4-FFF2-40B4-BE49-F238E27FC236}">
                <a16:creationId xmlns:a16="http://schemas.microsoft.com/office/drawing/2014/main" id="{18CDFE4B-4BAB-4AB0-86D2-DC567F6A5347}"/>
              </a:ext>
            </a:extLst>
          </p:cNvPr>
          <p:cNvPicPr>
            <a:picLocks noChangeAspect="1" noChangeArrowheads="1"/>
          </p:cNvPicPr>
          <p:nvPr/>
        </p:nvPicPr>
        <p:blipFill rotWithShape="1">
          <a:blip r:embed="rId8">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t="10599" b="23488"/>
          <a:stretch/>
        </p:blipFill>
        <p:spPr bwMode="auto">
          <a:xfrm>
            <a:off x="812491" y="5206279"/>
            <a:ext cx="793765" cy="54245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DF6F09B-B292-4D4D-A7E2-D76C59D3BE64}"/>
              </a:ext>
            </a:extLst>
          </p:cNvPr>
          <p:cNvSpPr txBox="1"/>
          <p:nvPr/>
        </p:nvSpPr>
        <p:spPr>
          <a:xfrm>
            <a:off x="1503984" y="5349082"/>
            <a:ext cx="2591829" cy="276999"/>
          </a:xfrm>
          <a:prstGeom prst="rect">
            <a:avLst/>
          </a:prstGeom>
          <a:noFill/>
        </p:spPr>
        <p:txBody>
          <a:bodyPr wrap="square" rtlCol="0">
            <a:spAutoFit/>
          </a:bodyPr>
          <a:lstStyle/>
          <a:p>
            <a:r>
              <a:rPr lang="en-US" sz="1200" dirty="0"/>
              <a:t>Agent Feedback Score(In store)</a:t>
            </a:r>
            <a:endParaRPr lang="en-IN" sz="1200" dirty="0"/>
          </a:p>
        </p:txBody>
      </p:sp>
      <p:pic>
        <p:nvPicPr>
          <p:cNvPr id="2056" name="Picture 8" descr="Business Partner Icon of Line style - Available in SVG, PNG, EPS, AI &amp; Icon  fonts">
            <a:extLst>
              <a:ext uri="{FF2B5EF4-FFF2-40B4-BE49-F238E27FC236}">
                <a16:creationId xmlns:a16="http://schemas.microsoft.com/office/drawing/2014/main" id="{D899AA87-4910-41DE-AA27-DBDEBC2B739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3378" y="3123464"/>
            <a:ext cx="549298" cy="54929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0C9DA2F-A535-4569-8826-0BA440080D2C}"/>
              </a:ext>
            </a:extLst>
          </p:cNvPr>
          <p:cNvSpPr txBox="1"/>
          <p:nvPr/>
        </p:nvSpPr>
        <p:spPr>
          <a:xfrm>
            <a:off x="8616978" y="3123235"/>
            <a:ext cx="2166207" cy="461665"/>
          </a:xfrm>
          <a:prstGeom prst="rect">
            <a:avLst/>
          </a:prstGeom>
          <a:noFill/>
        </p:spPr>
        <p:txBody>
          <a:bodyPr wrap="square" rtlCol="0">
            <a:spAutoFit/>
          </a:bodyPr>
          <a:lstStyle/>
          <a:p>
            <a:r>
              <a:rPr lang="en-US" sz="1200" dirty="0"/>
              <a:t>Partner Ecosystems (Credit Card, Brand, Real Estate)</a:t>
            </a:r>
            <a:endParaRPr lang="en-IN" sz="1200" dirty="0"/>
          </a:p>
        </p:txBody>
      </p:sp>
      <p:sp>
        <p:nvSpPr>
          <p:cNvPr id="30" name="TextBox 29">
            <a:extLst>
              <a:ext uri="{FF2B5EF4-FFF2-40B4-BE49-F238E27FC236}">
                <a16:creationId xmlns:a16="http://schemas.microsoft.com/office/drawing/2014/main" id="{B696D5B8-7D96-4CB3-89F0-3838BDE14797}"/>
              </a:ext>
            </a:extLst>
          </p:cNvPr>
          <p:cNvSpPr txBox="1"/>
          <p:nvPr/>
        </p:nvSpPr>
        <p:spPr>
          <a:xfrm>
            <a:off x="8643851" y="4043017"/>
            <a:ext cx="2469921" cy="461665"/>
          </a:xfrm>
          <a:prstGeom prst="rect">
            <a:avLst/>
          </a:prstGeom>
          <a:noFill/>
        </p:spPr>
        <p:txBody>
          <a:bodyPr wrap="square" rtlCol="0">
            <a:spAutoFit/>
          </a:bodyPr>
          <a:lstStyle/>
          <a:p>
            <a:r>
              <a:rPr lang="en-US" sz="1200" dirty="0"/>
              <a:t>Demographic ,Economic ,Census Information</a:t>
            </a:r>
            <a:endParaRPr lang="en-IN" sz="1200" dirty="0"/>
          </a:p>
        </p:txBody>
      </p:sp>
      <p:pic>
        <p:nvPicPr>
          <p:cNvPr id="2058" name="Picture 10" descr="Demographic, census, population, data, research icon">
            <a:extLst>
              <a:ext uri="{FF2B5EF4-FFF2-40B4-BE49-F238E27FC236}">
                <a16:creationId xmlns:a16="http://schemas.microsoft.com/office/drawing/2014/main" id="{3C30A782-893A-467F-A398-DEDC2C57165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3378" y="4000507"/>
            <a:ext cx="599213" cy="59921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49559A8-7065-4294-8027-80BD47CA130B}"/>
              </a:ext>
            </a:extLst>
          </p:cNvPr>
          <p:cNvSpPr txBox="1"/>
          <p:nvPr/>
        </p:nvSpPr>
        <p:spPr>
          <a:xfrm>
            <a:off x="8658096" y="5066438"/>
            <a:ext cx="2469921" cy="276999"/>
          </a:xfrm>
          <a:prstGeom prst="rect">
            <a:avLst/>
          </a:prstGeom>
          <a:noFill/>
        </p:spPr>
        <p:txBody>
          <a:bodyPr wrap="square" rtlCol="0">
            <a:spAutoFit/>
          </a:bodyPr>
          <a:lstStyle/>
          <a:p>
            <a:r>
              <a:rPr lang="en-US" sz="1200" dirty="0"/>
              <a:t>Seasonality, Social Media</a:t>
            </a:r>
            <a:endParaRPr lang="en-IN" sz="1200" dirty="0"/>
          </a:p>
        </p:txBody>
      </p:sp>
      <p:pic>
        <p:nvPicPr>
          <p:cNvPr id="35" name="Picture 8" descr="Sales Forecasting Icon of Line style - Available in SVG, PNG, EPS, AI &amp; Icon  fonts">
            <a:extLst>
              <a:ext uri="{FF2B5EF4-FFF2-40B4-BE49-F238E27FC236}">
                <a16:creationId xmlns:a16="http://schemas.microsoft.com/office/drawing/2014/main" id="{04969503-CE8B-4F93-B0CD-B37C9FD6D9F0}"/>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3378" y="4926829"/>
            <a:ext cx="524231" cy="52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54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58925"/>
            <a:ext cx="12315217" cy="408349"/>
          </a:xfrm>
          <a:prstGeom prst="rect">
            <a:avLst/>
          </a:prstGeom>
          <a:noFill/>
          <a:ln>
            <a:noFill/>
          </a:ln>
        </p:spPr>
        <p:txBody>
          <a:bodyPr wrap="square" lIns="91425" tIns="45700" rIns="91425" bIns="45700" anchor="ctr" anchorCtr="0">
            <a:noAutofit/>
          </a:bodyPr>
          <a:lstStyle/>
          <a:p>
            <a:pPr indent="-177800">
              <a:spcBef>
                <a:spcPts val="0"/>
              </a:spcBef>
              <a:buClr>
                <a:schemeClr val="lt1"/>
              </a:buClr>
              <a:buSzPct val="100000"/>
            </a:pPr>
            <a:r>
              <a:rPr lang="en-US" dirty="0"/>
              <a:t>Potential External Data Sources</a:t>
            </a:r>
            <a:endParaRPr lang="en-US" sz="2800" b="0" i="0" u="none" strike="noStrike" cap="none" dirty="0">
              <a:ea typeface="Arial"/>
              <a:sym typeface="Arial"/>
            </a:endParaRPr>
          </a:p>
        </p:txBody>
      </p:sp>
      <p:sp>
        <p:nvSpPr>
          <p:cNvPr id="11" name="TextBox 10">
            <a:extLst>
              <a:ext uri="{FF2B5EF4-FFF2-40B4-BE49-F238E27FC236}">
                <a16:creationId xmlns:a16="http://schemas.microsoft.com/office/drawing/2014/main" id="{D83F3137-8120-4D31-AD4D-A7E13CC2C315}"/>
              </a:ext>
            </a:extLst>
          </p:cNvPr>
          <p:cNvSpPr txBox="1"/>
          <p:nvPr/>
        </p:nvSpPr>
        <p:spPr>
          <a:xfrm>
            <a:off x="346677" y="667946"/>
            <a:ext cx="11440922" cy="830997"/>
          </a:xfrm>
          <a:prstGeom prst="rect">
            <a:avLst/>
          </a:prstGeom>
          <a:noFill/>
        </p:spPr>
        <p:txBody>
          <a:bodyPr wrap="square" rtlCol="0">
            <a:spAutoFit/>
          </a:bodyPr>
          <a:lstStyle/>
          <a:p>
            <a:r>
              <a:rPr lang="en-IN" sz="1600" dirty="0">
                <a:latin typeface="Segoe UI" panose="020B0502040204020203" pitchFamily="34" charset="0"/>
                <a:cs typeface="Segoe UI" panose="020B0502040204020203" pitchFamily="34" charset="0"/>
              </a:rPr>
              <a:t>LatentView proposes to integrate a wide range of variables from variety of data sources listed below. These are indicative &amp; prioritized in collaboration with Harrod’s in the initial 2 weeks (discovery phase) based on </a:t>
            </a:r>
            <a:r>
              <a:rPr lang="en-IN" sz="1600" b="1" dirty="0">
                <a:latin typeface="Segoe UI" panose="020B0502040204020203" pitchFamily="34" charset="0"/>
                <a:cs typeface="Segoe UI" panose="020B0502040204020203" pitchFamily="34" charset="0"/>
              </a:rPr>
              <a:t>F</a:t>
            </a:r>
            <a:r>
              <a:rPr lang="en-IN" sz="1600" dirty="0">
                <a:latin typeface="Segoe UI" panose="020B0502040204020203" pitchFamily="34" charset="0"/>
                <a:cs typeface="Segoe UI" panose="020B0502040204020203" pitchFamily="34" charset="0"/>
              </a:rPr>
              <a:t>easibility, </a:t>
            </a:r>
            <a:r>
              <a:rPr lang="en-IN" sz="1600" b="1" dirty="0">
                <a:latin typeface="Segoe UI" panose="020B0502040204020203" pitchFamily="34" charset="0"/>
                <a:cs typeface="Segoe UI" panose="020B0502040204020203" pitchFamily="34" charset="0"/>
              </a:rPr>
              <a:t>A</a:t>
            </a:r>
            <a:r>
              <a:rPr lang="en-IN" sz="1600" dirty="0">
                <a:latin typeface="Segoe UI" panose="020B0502040204020203" pitchFamily="34" charset="0"/>
                <a:cs typeface="Segoe UI" panose="020B0502040204020203" pitchFamily="34" charset="0"/>
              </a:rPr>
              <a:t>pplicability, </a:t>
            </a:r>
            <a:r>
              <a:rPr lang="en-IN" sz="1600" b="1" dirty="0">
                <a:latin typeface="Segoe UI" panose="020B0502040204020203" pitchFamily="34" charset="0"/>
                <a:cs typeface="Segoe UI" panose="020B0502040204020203" pitchFamily="34" charset="0"/>
              </a:rPr>
              <a:t>C</a:t>
            </a:r>
            <a:r>
              <a:rPr lang="en-IN" sz="1600" dirty="0">
                <a:latin typeface="Segoe UI" panose="020B0502040204020203" pitchFamily="34" charset="0"/>
                <a:cs typeface="Segoe UI" panose="020B0502040204020203" pitchFamily="34" charset="0"/>
              </a:rPr>
              <a:t>omplexity &amp; </a:t>
            </a:r>
            <a:r>
              <a:rPr lang="en-IN" sz="1600" b="1" dirty="0">
                <a:latin typeface="Segoe UI" panose="020B0502040204020203" pitchFamily="34" charset="0"/>
                <a:cs typeface="Segoe UI" panose="020B0502040204020203" pitchFamily="34" charset="0"/>
              </a:rPr>
              <a:t>C</a:t>
            </a:r>
            <a:r>
              <a:rPr lang="en-IN" sz="1600" dirty="0">
                <a:latin typeface="Segoe UI" panose="020B0502040204020203" pitchFamily="34" charset="0"/>
                <a:cs typeface="Segoe UI" panose="020B0502040204020203" pitchFamily="34" charset="0"/>
              </a:rPr>
              <a:t>ost.</a:t>
            </a:r>
          </a:p>
        </p:txBody>
      </p:sp>
      <p:sp>
        <p:nvSpPr>
          <p:cNvPr id="13" name="Rectangle 12">
            <a:extLst>
              <a:ext uri="{FF2B5EF4-FFF2-40B4-BE49-F238E27FC236}">
                <a16:creationId xmlns:a16="http://schemas.microsoft.com/office/drawing/2014/main" id="{5495D273-C116-4995-91DB-440441245BEE}"/>
              </a:ext>
            </a:extLst>
          </p:cNvPr>
          <p:cNvSpPr/>
          <p:nvPr/>
        </p:nvSpPr>
        <p:spPr>
          <a:xfrm>
            <a:off x="600424" y="1731697"/>
            <a:ext cx="3424130" cy="401137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IN" sz="1400" b="1" dirty="0">
                <a:cs typeface="Arial" panose="020B0604020202020204" pitchFamily="34" charset="0"/>
              </a:rPr>
              <a:t>Harrod ’s Internal Data</a:t>
            </a:r>
          </a:p>
          <a:p>
            <a:pPr algn="ctr"/>
            <a:endParaRPr lang="en-IN" sz="1200" b="1" dirty="0">
              <a:cs typeface="Arial" panose="020B0604020202020204" pitchFamily="34" charset="0"/>
            </a:endParaRPr>
          </a:p>
          <a:p>
            <a:r>
              <a:rPr lang="en-IN" sz="1400" b="1" dirty="0">
                <a:cs typeface="Arial" panose="020B0604020202020204" pitchFamily="34" charset="0"/>
              </a:rPr>
              <a:t>Transactional:</a:t>
            </a:r>
          </a:p>
          <a:p>
            <a:r>
              <a:rPr lang="en-IN" sz="1200" dirty="0">
                <a:cs typeface="Arial" panose="020B0604020202020204" pitchFamily="34" charset="0"/>
              </a:rPr>
              <a:t>- Sales information at channel, location, SKU granularity (daily, weekly, monthly timeframes)</a:t>
            </a:r>
          </a:p>
          <a:p>
            <a:r>
              <a:rPr lang="en-IN" sz="1200" dirty="0">
                <a:cs typeface="Arial" panose="020B0604020202020204" pitchFamily="34" charset="0"/>
              </a:rPr>
              <a:t>- Product assortment</a:t>
            </a:r>
          </a:p>
          <a:p>
            <a:endParaRPr lang="en-IN" sz="1050" dirty="0">
              <a:cs typeface="Arial" panose="020B0604020202020204" pitchFamily="34" charset="0"/>
            </a:endParaRPr>
          </a:p>
          <a:p>
            <a:r>
              <a:rPr lang="en-IN" sz="1400" b="1" dirty="0">
                <a:cs typeface="Arial" panose="020B0604020202020204" pitchFamily="34" charset="0"/>
              </a:rPr>
              <a:t>Web sessions:</a:t>
            </a:r>
          </a:p>
          <a:p>
            <a:r>
              <a:rPr lang="en-IN" sz="1200" dirty="0">
                <a:cs typeface="Arial" panose="020B0604020202020204" pitchFamily="34" charset="0"/>
              </a:rPr>
              <a:t>- Web analytics – Visits, Sessions, Pages viewed etc.</a:t>
            </a:r>
          </a:p>
          <a:p>
            <a:r>
              <a:rPr lang="en-IN" sz="1200" dirty="0">
                <a:cs typeface="Arial" panose="020B0604020202020204" pitchFamily="34" charset="0"/>
              </a:rPr>
              <a:t>- Website engagement information</a:t>
            </a:r>
          </a:p>
          <a:p>
            <a:r>
              <a:rPr lang="en-IN" sz="1200" dirty="0">
                <a:cs typeface="Arial" panose="020B0604020202020204" pitchFamily="34" charset="0"/>
              </a:rPr>
              <a:t>- Panel data (if any)</a:t>
            </a:r>
          </a:p>
          <a:p>
            <a:endParaRPr lang="en-IN" sz="1050" dirty="0">
              <a:cs typeface="Arial" panose="020B0604020202020204" pitchFamily="34" charset="0"/>
            </a:endParaRPr>
          </a:p>
          <a:p>
            <a:r>
              <a:rPr lang="en-IN" sz="1400" b="1" dirty="0">
                <a:cs typeface="Arial" panose="020B0604020202020204" pitchFamily="34" charset="0"/>
              </a:rPr>
              <a:t>Marketing Campaigns:</a:t>
            </a:r>
          </a:p>
          <a:p>
            <a:r>
              <a:rPr lang="en-IN" sz="1200" dirty="0">
                <a:cs typeface="Arial" panose="020B0604020202020204" pitchFamily="34" charset="0"/>
              </a:rPr>
              <a:t>- Marketing campaigns / efforts (Instore, online)</a:t>
            </a:r>
          </a:p>
          <a:p>
            <a:r>
              <a:rPr lang="en-IN" sz="1200" dirty="0">
                <a:cs typeface="Arial" panose="020B0604020202020204" pitchFamily="34" charset="0"/>
              </a:rPr>
              <a:t>- Promotions, offers, discounts, returns , seasonality </a:t>
            </a:r>
          </a:p>
          <a:p>
            <a:endParaRPr lang="en-IN" sz="1050" b="1" dirty="0">
              <a:cs typeface="Arial" panose="020B0604020202020204" pitchFamily="34" charset="0"/>
            </a:endParaRPr>
          </a:p>
          <a:p>
            <a:r>
              <a:rPr lang="en-IN" sz="1400" b="1" dirty="0">
                <a:cs typeface="Arial" panose="020B0604020202020204" pitchFamily="34" charset="0"/>
              </a:rPr>
              <a:t>Agent Feedback (Store level):</a:t>
            </a:r>
          </a:p>
          <a:p>
            <a:r>
              <a:rPr lang="en-IN" sz="1050" dirty="0">
                <a:cs typeface="Arial" panose="020B0604020202020204" pitchFamily="34" charset="0"/>
              </a:rPr>
              <a:t>- Agent feedback in store at a customer / product(if any)</a:t>
            </a:r>
          </a:p>
          <a:p>
            <a:r>
              <a:rPr lang="en-IN" sz="1050" dirty="0">
                <a:cs typeface="Arial" panose="020B0604020202020204" pitchFamily="34" charset="0"/>
              </a:rPr>
              <a:t>- Product assortment feedback from agents</a:t>
            </a:r>
          </a:p>
        </p:txBody>
      </p:sp>
      <p:sp>
        <p:nvSpPr>
          <p:cNvPr id="16" name="Rectangle 15">
            <a:extLst>
              <a:ext uri="{FF2B5EF4-FFF2-40B4-BE49-F238E27FC236}">
                <a16:creationId xmlns:a16="http://schemas.microsoft.com/office/drawing/2014/main" id="{D8BD73D5-8C66-4E88-9465-2EF93397191B}"/>
              </a:ext>
            </a:extLst>
          </p:cNvPr>
          <p:cNvSpPr/>
          <p:nvPr/>
        </p:nvSpPr>
        <p:spPr>
          <a:xfrm>
            <a:off x="4355073" y="1715656"/>
            <a:ext cx="3424130" cy="401137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dirty="0">
                <a:cs typeface="Arial" panose="020B0604020202020204" pitchFamily="34" charset="0"/>
              </a:rPr>
              <a:t>Syndicated Data</a:t>
            </a:r>
          </a:p>
          <a:p>
            <a:pPr algn="ctr"/>
            <a:endParaRPr lang="en-US" sz="700" b="1" dirty="0">
              <a:cs typeface="Arial" panose="020B0604020202020204" pitchFamily="34" charset="0"/>
            </a:endParaRPr>
          </a:p>
          <a:p>
            <a:endParaRPr lang="en-IN" sz="700" b="1" dirty="0">
              <a:cs typeface="Arial" panose="020B0604020202020204" pitchFamily="34" charset="0"/>
            </a:endParaRPr>
          </a:p>
          <a:p>
            <a:r>
              <a:rPr lang="en-IN" sz="1400" b="1" dirty="0">
                <a:cs typeface="Arial" panose="020B0604020202020204" pitchFamily="34" charset="0"/>
              </a:rPr>
              <a:t>Partner Ecosystems:</a:t>
            </a:r>
          </a:p>
          <a:p>
            <a:r>
              <a:rPr lang="en-IN" sz="1200" dirty="0">
                <a:cs typeface="Arial" panose="020B0604020202020204" pitchFamily="34" charset="0"/>
              </a:rPr>
              <a:t>- Credit card partnerships – Share of wallet</a:t>
            </a:r>
          </a:p>
          <a:p>
            <a:r>
              <a:rPr lang="en-IN" sz="1200" dirty="0">
                <a:cs typeface="Arial" panose="020B0604020202020204" pitchFamily="34" charset="0"/>
              </a:rPr>
              <a:t>     - Purchasing power (Transactional)</a:t>
            </a:r>
          </a:p>
          <a:p>
            <a:r>
              <a:rPr lang="en-IN" sz="1200" dirty="0">
                <a:cs typeface="Arial" panose="020B0604020202020204" pitchFamily="34" charset="0"/>
              </a:rPr>
              <a:t>     - Competitor purchase info (Transactional)</a:t>
            </a:r>
          </a:p>
          <a:p>
            <a:r>
              <a:rPr lang="en-IN" sz="1200" dirty="0">
                <a:cs typeface="Arial" panose="020B0604020202020204" pitchFamily="34" charset="0"/>
              </a:rPr>
              <a:t>- Real estate / Property Data – Ex: Black Knight (US)</a:t>
            </a:r>
          </a:p>
          <a:p>
            <a:r>
              <a:rPr lang="en-IN" sz="1200" dirty="0">
                <a:cs typeface="Arial" panose="020B0604020202020204" pitchFamily="34" charset="0"/>
              </a:rPr>
              <a:t>     - Housing units, Household size, type</a:t>
            </a:r>
          </a:p>
          <a:p>
            <a:r>
              <a:rPr lang="en-IN" sz="1200" dirty="0">
                <a:cs typeface="Arial" panose="020B0604020202020204" pitchFamily="34" charset="0"/>
              </a:rPr>
              <a:t>- Brand Partnership – Procured from partner brands</a:t>
            </a:r>
          </a:p>
          <a:p>
            <a:endParaRPr lang="en-US" sz="1050" b="1" dirty="0">
              <a:cs typeface="Arial" panose="020B0604020202020204" pitchFamily="34" charset="0"/>
            </a:endParaRPr>
          </a:p>
          <a:p>
            <a:r>
              <a:rPr lang="en-IN" sz="1400" b="1" dirty="0">
                <a:cs typeface="Arial" panose="020B0604020202020204" pitchFamily="34" charset="0"/>
              </a:rPr>
              <a:t>Demographics:</a:t>
            </a:r>
          </a:p>
          <a:p>
            <a:r>
              <a:rPr lang="en-IN" sz="1200" dirty="0">
                <a:cs typeface="Arial" panose="020B0604020202020204" pitchFamily="34" charset="0"/>
              </a:rPr>
              <a:t>- Nielsen / Acxiom – Customer Behaviour</a:t>
            </a:r>
          </a:p>
          <a:p>
            <a:r>
              <a:rPr lang="en-US" sz="1200" dirty="0">
                <a:cs typeface="Arial" panose="020B0604020202020204" pitchFamily="34" charset="0"/>
              </a:rPr>
              <a:t>     - Population, Median Age</a:t>
            </a:r>
          </a:p>
          <a:p>
            <a:r>
              <a:rPr lang="en-US" sz="1200" dirty="0">
                <a:cs typeface="Arial" panose="020B0604020202020204" pitchFamily="34" charset="0"/>
              </a:rPr>
              <a:t>     - Race distribution, Gender, Median wage etc.</a:t>
            </a:r>
          </a:p>
          <a:p>
            <a:r>
              <a:rPr lang="en-US" sz="1200" dirty="0">
                <a:cs typeface="Arial" panose="020B0604020202020204" pitchFamily="34" charset="0"/>
              </a:rPr>
              <a:t>     - Psychographic data</a:t>
            </a:r>
          </a:p>
          <a:p>
            <a:endParaRPr lang="en-US" sz="1200" dirty="0">
              <a:cs typeface="Arial" panose="020B0604020202020204" pitchFamily="34" charset="0"/>
            </a:endParaRPr>
          </a:p>
          <a:p>
            <a:r>
              <a:rPr lang="en-US" sz="1400" b="1" dirty="0">
                <a:cs typeface="Arial" panose="020B0604020202020204" pitchFamily="34" charset="0"/>
              </a:rPr>
              <a:t>Seasonality Data – Weather:</a:t>
            </a:r>
          </a:p>
          <a:p>
            <a:r>
              <a:rPr lang="en-IN" sz="1200" dirty="0">
                <a:cs typeface="Arial" panose="020B0604020202020204" pitchFamily="34" charset="0"/>
              </a:rPr>
              <a:t>- Temperature, Wind, Humidity, Precipitation, Cloud, Frost/dew/snow indicators</a:t>
            </a:r>
            <a:endParaRPr lang="en-US" sz="12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8ED1EC5D-FAD2-4EE4-900F-D8C433C15E80}"/>
              </a:ext>
            </a:extLst>
          </p:cNvPr>
          <p:cNvSpPr/>
          <p:nvPr/>
        </p:nvSpPr>
        <p:spPr>
          <a:xfrm>
            <a:off x="8198936" y="1715656"/>
            <a:ext cx="3415771" cy="4011374"/>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cs typeface="Arial" panose="020B0604020202020204" pitchFamily="34" charset="0"/>
              </a:rPr>
              <a:t>External Data</a:t>
            </a:r>
          </a:p>
          <a:p>
            <a:pPr algn="ctr"/>
            <a:r>
              <a:rPr lang="en-US" sz="700" b="1" dirty="0">
                <a:cs typeface="Arial" panose="020B0604020202020204" pitchFamily="34" charset="0"/>
              </a:rPr>
              <a:t> </a:t>
            </a:r>
          </a:p>
          <a:p>
            <a:endParaRPr lang="en-IN" sz="700" b="1" dirty="0">
              <a:cs typeface="Arial" panose="020B0604020202020204" pitchFamily="34" charset="0"/>
            </a:endParaRPr>
          </a:p>
          <a:p>
            <a:r>
              <a:rPr lang="en-IN" sz="1400" b="1" dirty="0">
                <a:cs typeface="Arial" panose="020B0604020202020204" pitchFamily="34" charset="0"/>
              </a:rPr>
              <a:t>Economic Indicators:</a:t>
            </a:r>
          </a:p>
          <a:p>
            <a:r>
              <a:rPr lang="en-IN" sz="1200" dirty="0">
                <a:cs typeface="Arial" panose="020B0604020202020204" pitchFamily="34" charset="0"/>
              </a:rPr>
              <a:t>- UK Data Service, World Bank etc</a:t>
            </a:r>
          </a:p>
          <a:p>
            <a:r>
              <a:rPr lang="en-IN" sz="1200" dirty="0">
                <a:cs typeface="Arial" panose="020B0604020202020204" pitchFamily="34" charset="0"/>
              </a:rPr>
              <a:t>     - Macro Indicators – House prices, Oil prices etc.</a:t>
            </a:r>
          </a:p>
          <a:p>
            <a:r>
              <a:rPr lang="en-IN" sz="1200" dirty="0">
                <a:cs typeface="Arial" panose="020B0604020202020204" pitchFamily="34" charset="0"/>
              </a:rPr>
              <a:t>     - # Business Establishments</a:t>
            </a:r>
          </a:p>
          <a:p>
            <a:r>
              <a:rPr lang="en-IN" sz="1200" dirty="0">
                <a:cs typeface="Arial" panose="020B0604020202020204" pitchFamily="34" charset="0"/>
              </a:rPr>
              <a:t>     - Sales, Annual Payroll, # Employees on payroll</a:t>
            </a:r>
          </a:p>
          <a:p>
            <a:r>
              <a:rPr lang="en-IN" sz="1200" dirty="0">
                <a:cs typeface="Arial" panose="020B0604020202020204" pitchFamily="34" charset="0"/>
              </a:rPr>
              <a:t>     - Stock indices</a:t>
            </a:r>
          </a:p>
          <a:p>
            <a:endParaRPr lang="en-US" sz="1050" b="1" dirty="0">
              <a:cs typeface="Arial" panose="020B0604020202020204" pitchFamily="34" charset="0"/>
            </a:endParaRPr>
          </a:p>
          <a:p>
            <a:r>
              <a:rPr lang="en-US" sz="1400" b="1" dirty="0">
                <a:cs typeface="Arial" panose="020B0604020202020204" pitchFamily="34" charset="0"/>
              </a:rPr>
              <a:t>Census Data – Zip / Pin Code:</a:t>
            </a:r>
          </a:p>
          <a:p>
            <a:r>
              <a:rPr lang="en-US" sz="1200" dirty="0">
                <a:cs typeface="Arial" panose="020B0604020202020204" pitchFamily="34" charset="0"/>
              </a:rPr>
              <a:t>- </a:t>
            </a:r>
            <a:r>
              <a:rPr lang="en-IN" sz="1200" dirty="0">
                <a:cs typeface="Arial" panose="020B0604020202020204" pitchFamily="34" charset="0"/>
              </a:rPr>
              <a:t>Census bureau, - </a:t>
            </a:r>
            <a:r>
              <a:rPr lang="en-US" sz="1200" dirty="0">
                <a:cs typeface="Arial" panose="020B0604020202020204" pitchFamily="34" charset="0"/>
              </a:rPr>
              <a:t># Population, Age, Distribution</a:t>
            </a:r>
          </a:p>
          <a:p>
            <a:r>
              <a:rPr lang="en-US" sz="1200" dirty="0">
                <a:cs typeface="Arial" panose="020B0604020202020204" pitchFamily="34" charset="0"/>
              </a:rPr>
              <a:t>- #Households, # Average Households Size</a:t>
            </a:r>
          </a:p>
          <a:p>
            <a:endParaRPr lang="en-US" sz="1050" b="1" dirty="0">
              <a:cs typeface="Arial" panose="020B0604020202020204" pitchFamily="34" charset="0"/>
            </a:endParaRPr>
          </a:p>
          <a:p>
            <a:r>
              <a:rPr lang="en-US" sz="1400" b="1" dirty="0">
                <a:cs typeface="Arial" panose="020B0604020202020204" pitchFamily="34" charset="0"/>
              </a:rPr>
              <a:t>Social Media:</a:t>
            </a:r>
          </a:p>
          <a:p>
            <a:r>
              <a:rPr lang="en-US" sz="1200" dirty="0">
                <a:cs typeface="Arial" panose="020B0604020202020204" pitchFamily="34" charset="0"/>
              </a:rPr>
              <a:t>- Customer’s social profiles, handles, activity</a:t>
            </a:r>
          </a:p>
          <a:p>
            <a:r>
              <a:rPr lang="en-US" sz="1200" dirty="0">
                <a:cs typeface="Arial" panose="020B0604020202020204" pitchFamily="34" charset="0"/>
              </a:rPr>
              <a:t>- # Brand mentions</a:t>
            </a:r>
          </a:p>
          <a:p>
            <a:endParaRPr lang="en-US" sz="1050" dirty="0">
              <a:cs typeface="Arial" panose="020B0604020202020204" pitchFamily="34" charset="0"/>
            </a:endParaRPr>
          </a:p>
          <a:p>
            <a:r>
              <a:rPr lang="en-US" sz="1400" b="1" dirty="0">
                <a:cs typeface="Arial" panose="020B0604020202020204" pitchFamily="34" charset="0"/>
              </a:rPr>
              <a:t>Location (GIS) Data:</a:t>
            </a:r>
          </a:p>
          <a:p>
            <a:r>
              <a:rPr lang="en-US" sz="1200" dirty="0">
                <a:cs typeface="Arial" panose="020B0604020202020204" pitchFamily="34" charset="0"/>
              </a:rPr>
              <a:t>- Customer neighborhood, #Events in Neighborhood</a:t>
            </a:r>
          </a:p>
        </p:txBody>
      </p:sp>
    </p:spTree>
    <p:extLst>
      <p:ext uri="{BB962C8B-B14F-4D97-AF65-F5344CB8AC3E}">
        <p14:creationId xmlns:p14="http://schemas.microsoft.com/office/powerpoint/2010/main" val="56370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8" name="Shape 174">
            <a:extLst>
              <a:ext uri="{FF2B5EF4-FFF2-40B4-BE49-F238E27FC236}">
                <a16:creationId xmlns:a16="http://schemas.microsoft.com/office/drawing/2014/main" id="{07D2F3BE-0483-4E45-962B-1815DD54F174}"/>
              </a:ext>
            </a:extLst>
          </p:cNvPr>
          <p:cNvSpPr txBox="1">
            <a:spLocks noGrp="1"/>
          </p:cNvSpPr>
          <p:nvPr>
            <p:ph type="title"/>
          </p:nvPr>
        </p:nvSpPr>
        <p:spPr>
          <a:xfrm>
            <a:off x="0" y="58738"/>
            <a:ext cx="12315825" cy="407987"/>
          </a:xfrm>
          <a:prstGeom prst="rect">
            <a:avLst/>
          </a:prstGeom>
          <a:noFill/>
          <a:ln>
            <a:noFill/>
          </a:ln>
        </p:spPr>
        <p:txBody>
          <a:bodyPr wrap="square" lIns="91425" tIns="45700" rIns="91425" bIns="45700" anchor="ctr" anchorCtr="0">
            <a:noAutofit/>
          </a:bodyPr>
          <a:lstStyle/>
          <a:p>
            <a:pPr indent="-177800">
              <a:spcBef>
                <a:spcPts val="0"/>
              </a:spcBef>
              <a:buClr>
                <a:schemeClr val="lt1"/>
              </a:buClr>
              <a:buSzPct val="100000"/>
            </a:pPr>
            <a:r>
              <a:rPr lang="en-US" dirty="0"/>
              <a:t>Illustrations: Enhance Recommendations</a:t>
            </a:r>
            <a:endParaRPr lang="en-US" sz="2800" b="0" i="0" u="none" strike="noStrike" cap="none" dirty="0">
              <a:ea typeface="Arial"/>
              <a:sym typeface="Arial"/>
            </a:endParaRPr>
          </a:p>
        </p:txBody>
      </p:sp>
      <p:sp>
        <p:nvSpPr>
          <p:cNvPr id="53" name="Rectangle 52">
            <a:extLst>
              <a:ext uri="{FF2B5EF4-FFF2-40B4-BE49-F238E27FC236}">
                <a16:creationId xmlns:a16="http://schemas.microsoft.com/office/drawing/2014/main" id="{3D401962-95CE-44E1-AC0D-6630EC142ED8}"/>
              </a:ext>
            </a:extLst>
          </p:cNvPr>
          <p:cNvSpPr/>
          <p:nvPr/>
        </p:nvSpPr>
        <p:spPr>
          <a:xfrm>
            <a:off x="271751" y="1651295"/>
            <a:ext cx="1342121" cy="43088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Segoe UI" panose="020B0502040204020203" pitchFamily="34" charset="0"/>
                <a:cs typeface="Segoe UI" panose="020B0502040204020203" pitchFamily="34" charset="0"/>
              </a:rPr>
              <a:t>Transactions in a</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Segoe UI" panose="020B0502040204020203" pitchFamily="34" charset="0"/>
                <a:cs typeface="Segoe UI" panose="020B0502040204020203" pitchFamily="34" charset="0"/>
              </a:rPr>
              <a:t> Segment</a:t>
            </a:r>
            <a:endParaRPr kumimoji="0" lang="en-US" sz="110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60" name="Picture 2" descr="http://files.softicons.com/download/business-icons/free-e-commerce-icons-by-design-bolts/png/256x256/Shopping-Basket-Icon.png">
            <a:extLst>
              <a:ext uri="{FF2B5EF4-FFF2-40B4-BE49-F238E27FC236}">
                <a16:creationId xmlns:a16="http://schemas.microsoft.com/office/drawing/2014/main" id="{2931F8D3-D326-4D08-A3BA-9D9A607379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921" y="2153871"/>
            <a:ext cx="373291" cy="373291"/>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04DDE1C2-14BB-40D4-B272-16F85FB5A818}"/>
              </a:ext>
            </a:extLst>
          </p:cNvPr>
          <p:cNvSpPr/>
          <p:nvPr/>
        </p:nvSpPr>
        <p:spPr>
          <a:xfrm>
            <a:off x="2143662" y="1633449"/>
            <a:ext cx="1670752"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panose="020B0502040204020203" pitchFamily="34" charset="0"/>
                <a:cs typeface="Segoe UI" panose="020B0502040204020203" pitchFamily="34" charset="0"/>
              </a:rPr>
              <a:t>Items in basket</a:t>
            </a:r>
            <a:endParaRPr kumimoji="0" lang="en-US" sz="120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791C1AFE-6CA9-4987-994A-6BA241849191}"/>
              </a:ext>
            </a:extLst>
          </p:cNvPr>
          <p:cNvSpPr/>
          <p:nvPr/>
        </p:nvSpPr>
        <p:spPr>
          <a:xfrm>
            <a:off x="479318" y="2476054"/>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a:solidFill>
                  <a:prstClr val="black"/>
                </a:solidFill>
                <a:latin typeface="Segoe UI Light" panose="020B0502040204020203" pitchFamily="34" charset="0"/>
              </a:rPr>
              <a:t>T1</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cxnSp>
        <p:nvCxnSpPr>
          <p:cNvPr id="65" name="Straight Connector 64">
            <a:extLst>
              <a:ext uri="{FF2B5EF4-FFF2-40B4-BE49-F238E27FC236}">
                <a16:creationId xmlns:a16="http://schemas.microsoft.com/office/drawing/2014/main" id="{DFC3684F-B3C2-43CA-B293-377B50DB4E47}"/>
              </a:ext>
            </a:extLst>
          </p:cNvPr>
          <p:cNvCxnSpPr>
            <a:cxnSpLocks/>
          </p:cNvCxnSpPr>
          <p:nvPr/>
        </p:nvCxnSpPr>
        <p:spPr>
          <a:xfrm>
            <a:off x="969255" y="2829931"/>
            <a:ext cx="3561278" cy="0"/>
          </a:xfrm>
          <a:prstGeom prst="line">
            <a:avLst/>
          </a:prstGeom>
          <a:noFill/>
          <a:ln w="12700">
            <a:solidFill>
              <a:schemeClr val="accent1">
                <a:lumMod val="60000"/>
                <a:lumOff val="40000"/>
              </a:schemeClr>
            </a:solidFill>
            <a:prstDash val="sysDash"/>
          </a:ln>
        </p:spPr>
        <p:style>
          <a:lnRef idx="2">
            <a:schemeClr val="accent3"/>
          </a:lnRef>
          <a:fillRef idx="1">
            <a:schemeClr val="lt1"/>
          </a:fillRef>
          <a:effectRef idx="0">
            <a:schemeClr val="accent3"/>
          </a:effectRef>
          <a:fontRef idx="minor">
            <a:schemeClr val="dk1"/>
          </a:fontRef>
        </p:style>
      </p:cxnSp>
      <p:pic>
        <p:nvPicPr>
          <p:cNvPr id="66" name="Picture 2" descr="Slim fit, fashion, denim, jeans, trousers, long pants icon">
            <a:extLst>
              <a:ext uri="{FF2B5EF4-FFF2-40B4-BE49-F238E27FC236}">
                <a16:creationId xmlns:a16="http://schemas.microsoft.com/office/drawing/2014/main" id="{53F588C2-45A5-4093-810F-3A2F33924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858" y="2207312"/>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Coat, clothing, fur, clothes icon">
            <a:extLst>
              <a:ext uri="{FF2B5EF4-FFF2-40B4-BE49-F238E27FC236}">
                <a16:creationId xmlns:a16="http://schemas.microsoft.com/office/drawing/2014/main" id="{A5BB64DF-D6F2-45C3-BE3F-EBD69E96B4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591" y="2220423"/>
            <a:ext cx="537483" cy="53748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Belt Sketch Icon Stock Illustration - Download Image Now - iStock">
            <a:extLst>
              <a:ext uri="{FF2B5EF4-FFF2-40B4-BE49-F238E27FC236}">
                <a16:creationId xmlns:a16="http://schemas.microsoft.com/office/drawing/2014/main" id="{F0F279BD-F620-430F-8C47-630B816E899C}"/>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7330" y="2180384"/>
            <a:ext cx="648177" cy="6481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Beanie Hat Icon of Glyph style - Available in SVG, PNG, EPS, AI &amp; Icon fonts">
            <a:extLst>
              <a:ext uri="{FF2B5EF4-FFF2-40B4-BE49-F238E27FC236}">
                <a16:creationId xmlns:a16="http://schemas.microsoft.com/office/drawing/2014/main" id="{D2881651-379E-43FB-9444-59D36BE2C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9418" y="2223413"/>
            <a:ext cx="562780" cy="56278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DFE8856D-962E-4147-B1B5-F8BCAFCC16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2538" y="1833480"/>
            <a:ext cx="1567936" cy="1359112"/>
          </a:xfrm>
          <a:prstGeom prst="rect">
            <a:avLst/>
          </a:prstGeom>
        </p:spPr>
      </p:pic>
      <p:sp>
        <p:nvSpPr>
          <p:cNvPr id="71" name="Right Arrow 82">
            <a:extLst>
              <a:ext uri="{FF2B5EF4-FFF2-40B4-BE49-F238E27FC236}">
                <a16:creationId xmlns:a16="http://schemas.microsoft.com/office/drawing/2014/main" id="{5561FBC2-681D-4293-B760-C624CE345EE8}"/>
              </a:ext>
            </a:extLst>
          </p:cNvPr>
          <p:cNvSpPr/>
          <p:nvPr/>
        </p:nvSpPr>
        <p:spPr>
          <a:xfrm>
            <a:off x="4863653" y="2454530"/>
            <a:ext cx="504000" cy="351142"/>
          </a:xfrm>
          <a:prstGeom prst="rightArrow">
            <a:avLst>
              <a:gd name="adj1" fmla="val 6643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a:extLst>
              <a:ext uri="{FF2B5EF4-FFF2-40B4-BE49-F238E27FC236}">
                <a16:creationId xmlns:a16="http://schemas.microsoft.com/office/drawing/2014/main" id="{3AFC9AA3-CDB5-4E37-8D97-933624C97763}"/>
              </a:ext>
            </a:extLst>
          </p:cNvPr>
          <p:cNvSpPr/>
          <p:nvPr/>
        </p:nvSpPr>
        <p:spPr>
          <a:xfrm>
            <a:off x="7993341" y="2400655"/>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black"/>
                </a:solidFill>
                <a:latin typeface="Segoe UI Light" panose="020B0502040204020203" pitchFamily="34" charset="0"/>
              </a:rPr>
              <a:t>Rule 1:</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73" name="Right Arrow 104">
            <a:extLst>
              <a:ext uri="{FF2B5EF4-FFF2-40B4-BE49-F238E27FC236}">
                <a16:creationId xmlns:a16="http://schemas.microsoft.com/office/drawing/2014/main" id="{C9376E03-2E9B-4749-8753-167616F13389}"/>
              </a:ext>
            </a:extLst>
          </p:cNvPr>
          <p:cNvSpPr/>
          <p:nvPr/>
        </p:nvSpPr>
        <p:spPr>
          <a:xfrm>
            <a:off x="7368198" y="2423585"/>
            <a:ext cx="504000" cy="351142"/>
          </a:xfrm>
          <a:prstGeom prst="rightArrow">
            <a:avLst>
              <a:gd name="adj1" fmla="val 6643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74" name="Straight Arrow Connector 73">
            <a:extLst>
              <a:ext uri="{FF2B5EF4-FFF2-40B4-BE49-F238E27FC236}">
                <a16:creationId xmlns:a16="http://schemas.microsoft.com/office/drawing/2014/main" id="{AE3E4040-EB3F-4961-9AF3-57AC722DFC2F}"/>
              </a:ext>
            </a:extLst>
          </p:cNvPr>
          <p:cNvCxnSpPr/>
          <p:nvPr/>
        </p:nvCxnSpPr>
        <p:spPr>
          <a:xfrm>
            <a:off x="10320697" y="2562503"/>
            <a:ext cx="3689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9D24774-6F1E-4CE1-AE24-0EFD5287DBB6}"/>
              </a:ext>
            </a:extLst>
          </p:cNvPr>
          <p:cNvSpPr/>
          <p:nvPr/>
        </p:nvSpPr>
        <p:spPr>
          <a:xfrm>
            <a:off x="10366418" y="1965143"/>
            <a:ext cx="972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Light" panose="020B0502040204020203" pitchFamily="34" charset="0"/>
              </a:rPr>
              <a:t>Consequent</a:t>
            </a:r>
            <a:endParaRPr kumimoji="0" lang="en-US" sz="12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76" name="Rectangle 75">
            <a:extLst>
              <a:ext uri="{FF2B5EF4-FFF2-40B4-BE49-F238E27FC236}">
                <a16:creationId xmlns:a16="http://schemas.microsoft.com/office/drawing/2014/main" id="{7E891779-B584-4E92-AF1D-383C7A7D74AE}"/>
              </a:ext>
            </a:extLst>
          </p:cNvPr>
          <p:cNvSpPr/>
          <p:nvPr/>
        </p:nvSpPr>
        <p:spPr>
          <a:xfrm>
            <a:off x="8803979" y="1982384"/>
            <a:ext cx="972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Light" panose="020B0502040204020203" pitchFamily="34" charset="0"/>
              </a:rPr>
              <a:t>Antecedent</a:t>
            </a:r>
            <a:endParaRPr kumimoji="0" lang="en-US" sz="12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77" name="Rounded Rectangle 115">
            <a:extLst>
              <a:ext uri="{FF2B5EF4-FFF2-40B4-BE49-F238E27FC236}">
                <a16:creationId xmlns:a16="http://schemas.microsoft.com/office/drawing/2014/main" id="{90E7CF73-F651-479C-8448-7AA6DDAA83D4}"/>
              </a:ext>
            </a:extLst>
          </p:cNvPr>
          <p:cNvSpPr/>
          <p:nvPr/>
        </p:nvSpPr>
        <p:spPr>
          <a:xfrm rot="5400000">
            <a:off x="9661753" y="632547"/>
            <a:ext cx="506523" cy="3842790"/>
          </a:xfrm>
          <a:prstGeom prst="roundRect">
            <a:avLst/>
          </a:prstGeom>
          <a:noFill/>
          <a:ln w="12700">
            <a:solidFill>
              <a:schemeClr val="accent1">
                <a:lumMod val="60000"/>
                <a:lumOff val="40000"/>
              </a:schemeClr>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dirty="0"/>
          </a:p>
        </p:txBody>
      </p:sp>
      <p:sp>
        <p:nvSpPr>
          <p:cNvPr id="78" name="Rectangle 77">
            <a:extLst>
              <a:ext uri="{FF2B5EF4-FFF2-40B4-BE49-F238E27FC236}">
                <a16:creationId xmlns:a16="http://schemas.microsoft.com/office/drawing/2014/main" id="{5B108DC9-E400-4814-966C-4D675448A8E0}"/>
              </a:ext>
            </a:extLst>
          </p:cNvPr>
          <p:cNvSpPr/>
          <p:nvPr/>
        </p:nvSpPr>
        <p:spPr>
          <a:xfrm>
            <a:off x="8962252" y="1681020"/>
            <a:ext cx="1968206" cy="2616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Segoe UI Light" panose="020B0502040204020203" pitchFamily="34" charset="0"/>
              </a:rPr>
              <a:t>Top Recommendation</a:t>
            </a:r>
            <a:endParaRPr kumimoji="0" lang="en-US" sz="1100" u="none" strike="noStrike" kern="0" cap="none" spc="0" normalizeH="0" baseline="0" noProof="0" dirty="0">
              <a:ln>
                <a:noFill/>
              </a:ln>
              <a:solidFill>
                <a:prstClr val="black"/>
              </a:solidFill>
              <a:effectLst/>
              <a:uLnTx/>
              <a:uFillTx/>
              <a:latin typeface="Segoe UI Light" panose="020B0502040204020203" pitchFamily="34" charset="0"/>
            </a:endParaRPr>
          </a:p>
        </p:txBody>
      </p:sp>
      <p:pic>
        <p:nvPicPr>
          <p:cNvPr id="79" name="Picture 2" descr="Slim fit, fashion, denim, jeans, trousers, long pants icon">
            <a:extLst>
              <a:ext uri="{FF2B5EF4-FFF2-40B4-BE49-F238E27FC236}">
                <a16:creationId xmlns:a16="http://schemas.microsoft.com/office/drawing/2014/main" id="{3BB2C69D-6D51-4120-9111-0BEC261E2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121" y="2333617"/>
            <a:ext cx="449465" cy="44946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Coat, clothing, fur, clothes icon">
            <a:extLst>
              <a:ext uri="{FF2B5EF4-FFF2-40B4-BE49-F238E27FC236}">
                <a16:creationId xmlns:a16="http://schemas.microsoft.com/office/drawing/2014/main" id="{B226E093-78A0-421B-A74D-D0177D2A12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75" y="2354670"/>
            <a:ext cx="368968" cy="36896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2" descr="Beanie Hat Icon of Glyph style - Available in SVG, PNG, EPS, AI &amp; Icon fonts">
            <a:extLst>
              <a:ext uri="{FF2B5EF4-FFF2-40B4-BE49-F238E27FC236}">
                <a16:creationId xmlns:a16="http://schemas.microsoft.com/office/drawing/2014/main" id="{8A762334-EE12-4A8E-B950-5C2F36FE7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3308" y="2328584"/>
            <a:ext cx="449465" cy="449465"/>
          </a:xfrm>
          <a:prstGeom prst="rect">
            <a:avLst/>
          </a:prstGeom>
          <a:noFill/>
          <a:extLst>
            <a:ext uri="{909E8E84-426E-40DD-AFC4-6F175D3DCCD1}">
              <a14:hiddenFill xmlns:a14="http://schemas.microsoft.com/office/drawing/2010/main">
                <a:solidFill>
                  <a:srgbClr val="FFFFFF"/>
                </a:solidFill>
              </a14:hiddenFill>
            </a:ext>
          </a:extLst>
        </p:spPr>
      </p:pic>
      <p:sp>
        <p:nvSpPr>
          <p:cNvPr id="2" name="Round Same Side Corner Rectangle 24">
            <a:extLst>
              <a:ext uri="{FF2B5EF4-FFF2-40B4-BE49-F238E27FC236}">
                <a16:creationId xmlns:a16="http://schemas.microsoft.com/office/drawing/2014/main" id="{98EE8160-E268-47F2-B643-34ACB49191AB}"/>
              </a:ext>
            </a:extLst>
          </p:cNvPr>
          <p:cNvSpPr/>
          <p:nvPr/>
        </p:nvSpPr>
        <p:spPr>
          <a:xfrm>
            <a:off x="171735" y="646490"/>
            <a:ext cx="12143482" cy="414087"/>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Augmenting data quality with external inputs will enhance recommendations provided by the model across categories &amp; brands.</a:t>
            </a:r>
          </a:p>
          <a:p>
            <a:r>
              <a:rPr lang="en-IN" sz="16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An illustration can be seen below.</a:t>
            </a:r>
          </a:p>
        </p:txBody>
      </p:sp>
      <p:sp>
        <p:nvSpPr>
          <p:cNvPr id="4" name="Rectangle 3">
            <a:extLst>
              <a:ext uri="{FF2B5EF4-FFF2-40B4-BE49-F238E27FC236}">
                <a16:creationId xmlns:a16="http://schemas.microsoft.com/office/drawing/2014/main" id="{654729C2-B427-4A1C-9366-CE152B73E148}"/>
              </a:ext>
            </a:extLst>
          </p:cNvPr>
          <p:cNvSpPr/>
          <p:nvPr/>
        </p:nvSpPr>
        <p:spPr>
          <a:xfrm>
            <a:off x="258926" y="1480060"/>
            <a:ext cx="11785437" cy="18066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A692CAF-2444-4A37-8263-AF6E2B569DFA}"/>
              </a:ext>
            </a:extLst>
          </p:cNvPr>
          <p:cNvSpPr/>
          <p:nvPr/>
        </p:nvSpPr>
        <p:spPr>
          <a:xfrm>
            <a:off x="167572" y="1165283"/>
            <a:ext cx="1342121"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panose="020B0502040204020203" pitchFamily="34" charset="0"/>
                <a:cs typeface="Segoe UI" panose="020B0502040204020203" pitchFamily="34" charset="0"/>
              </a:rPr>
              <a:t>Internal Data</a:t>
            </a:r>
            <a:endParaRPr kumimoji="0" lang="en-US" sz="1400" b="1"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878EF38A-0B6D-4BBB-8600-E393D604F44E}"/>
              </a:ext>
            </a:extLst>
          </p:cNvPr>
          <p:cNvSpPr/>
          <p:nvPr/>
        </p:nvSpPr>
        <p:spPr>
          <a:xfrm>
            <a:off x="276229" y="3861382"/>
            <a:ext cx="11785437" cy="18066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DAAC350-BB40-4858-B5BC-C205359CA728}"/>
              </a:ext>
            </a:extLst>
          </p:cNvPr>
          <p:cNvSpPr/>
          <p:nvPr/>
        </p:nvSpPr>
        <p:spPr>
          <a:xfrm>
            <a:off x="91372" y="3527874"/>
            <a:ext cx="5701017"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Illustration : Augment with Partner Data (Credit Card Spends)</a:t>
            </a:r>
          </a:p>
        </p:txBody>
      </p:sp>
      <p:graphicFrame>
        <p:nvGraphicFramePr>
          <p:cNvPr id="8" name="Table 7">
            <a:extLst>
              <a:ext uri="{FF2B5EF4-FFF2-40B4-BE49-F238E27FC236}">
                <a16:creationId xmlns:a16="http://schemas.microsoft.com/office/drawing/2014/main" id="{26B73104-2FA4-47BD-A3D4-241E5B7AF723}"/>
              </a:ext>
            </a:extLst>
          </p:cNvPr>
          <p:cNvGraphicFramePr>
            <a:graphicFrameLocks noGrp="1"/>
          </p:cNvGraphicFramePr>
          <p:nvPr>
            <p:extLst>
              <p:ext uri="{D42A27DB-BD31-4B8C-83A1-F6EECF244321}">
                <p14:modId xmlns:p14="http://schemas.microsoft.com/office/powerpoint/2010/main" val="3576755655"/>
              </p:ext>
            </p:extLst>
          </p:nvPr>
        </p:nvGraphicFramePr>
        <p:xfrm>
          <a:off x="479318" y="4297003"/>
          <a:ext cx="4391343" cy="1198880"/>
        </p:xfrm>
        <a:graphic>
          <a:graphicData uri="http://schemas.openxmlformats.org/drawingml/2006/table">
            <a:tbl>
              <a:tblPr firstRow="1" bandRow="1">
                <a:tableStyleId>{073A0DAA-6AF3-43AB-8588-CEC1D06C72B9}</a:tableStyleId>
              </a:tblPr>
              <a:tblGrid>
                <a:gridCol w="675714">
                  <a:extLst>
                    <a:ext uri="{9D8B030D-6E8A-4147-A177-3AD203B41FA5}">
                      <a16:colId xmlns:a16="http://schemas.microsoft.com/office/drawing/2014/main" val="3759534468"/>
                    </a:ext>
                  </a:extLst>
                </a:gridCol>
                <a:gridCol w="1163852">
                  <a:extLst>
                    <a:ext uri="{9D8B030D-6E8A-4147-A177-3AD203B41FA5}">
                      <a16:colId xmlns:a16="http://schemas.microsoft.com/office/drawing/2014/main" val="3377293808"/>
                    </a:ext>
                  </a:extLst>
                </a:gridCol>
                <a:gridCol w="1247722">
                  <a:extLst>
                    <a:ext uri="{9D8B030D-6E8A-4147-A177-3AD203B41FA5}">
                      <a16:colId xmlns:a16="http://schemas.microsoft.com/office/drawing/2014/main" val="576774099"/>
                    </a:ext>
                  </a:extLst>
                </a:gridCol>
                <a:gridCol w="1304055">
                  <a:extLst>
                    <a:ext uri="{9D8B030D-6E8A-4147-A177-3AD203B41FA5}">
                      <a16:colId xmlns:a16="http://schemas.microsoft.com/office/drawing/2014/main" val="3884633011"/>
                    </a:ext>
                  </a:extLst>
                </a:gridCol>
              </a:tblGrid>
              <a:tr h="370840">
                <a:tc>
                  <a:txBody>
                    <a:bodyPr/>
                    <a:lstStyle/>
                    <a:p>
                      <a:pPr algn="ctr"/>
                      <a:endParaRPr lang="en-IN" sz="1000" dirty="0"/>
                    </a:p>
                  </a:txBody>
                  <a:tcPr/>
                </a:tc>
                <a:tc>
                  <a:txBody>
                    <a:bodyPr/>
                    <a:lstStyle/>
                    <a:p>
                      <a:pPr algn="ctr"/>
                      <a:r>
                        <a:rPr lang="en-US" sz="1200" dirty="0"/>
                        <a:t>$ Spent</a:t>
                      </a:r>
                      <a:endParaRPr lang="en-IN" sz="1200"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Brands Purchased</a:t>
                      </a:r>
                      <a:r>
                        <a:rPr lang="en-US" sz="800" dirty="0"/>
                        <a:t> </a:t>
                      </a:r>
                      <a:endParaRPr lang="en-IN" sz="800"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t>Discount offered</a:t>
                      </a:r>
                      <a:endParaRPr lang="en-IN" sz="1200" dirty="0"/>
                    </a:p>
                  </a:txBody>
                  <a:tcPr/>
                </a:tc>
                <a:extLst>
                  <a:ext uri="{0D108BD9-81ED-4DB2-BD59-A6C34878D82A}">
                    <a16:rowId xmlns:a16="http://schemas.microsoft.com/office/drawing/2014/main" val="2685171559"/>
                  </a:ext>
                </a:extLst>
              </a:tr>
              <a:tr h="370840">
                <a:tc>
                  <a:txBody>
                    <a:bodyPr/>
                    <a:lstStyle/>
                    <a:p>
                      <a:pPr algn="ctr"/>
                      <a:r>
                        <a:rPr lang="en-US" sz="1000" dirty="0"/>
                        <a:t>Harrods</a:t>
                      </a:r>
                      <a:endParaRPr lang="en-IN" sz="1000" dirty="0"/>
                    </a:p>
                  </a:txBody>
                  <a:tcPr/>
                </a:tc>
                <a:tc>
                  <a:txBody>
                    <a:bodyPr/>
                    <a:lstStyle/>
                    <a:p>
                      <a:pPr algn="ctr"/>
                      <a:r>
                        <a:rPr lang="en-US" sz="1000" dirty="0"/>
                        <a:t>10k</a:t>
                      </a:r>
                      <a:endParaRPr lang="en-IN" sz="1000" dirty="0"/>
                    </a:p>
                  </a:txBody>
                  <a:tcPr>
                    <a:noFill/>
                  </a:tcPr>
                </a:tc>
                <a:tc>
                  <a:txBody>
                    <a:bodyPr/>
                    <a:lstStyle/>
                    <a:p>
                      <a:pPr algn="ctr"/>
                      <a:r>
                        <a:rPr lang="en-US" sz="1000" dirty="0"/>
                        <a:t>Prada, Gucci</a:t>
                      </a:r>
                      <a:endParaRPr lang="en-IN" sz="1000" dirty="0"/>
                    </a:p>
                  </a:txBody>
                  <a:tcPr>
                    <a:noFill/>
                  </a:tcPr>
                </a:tc>
                <a:tc>
                  <a:txBody>
                    <a:bodyPr/>
                    <a:lstStyle/>
                    <a:p>
                      <a:pPr algn="ctr"/>
                      <a:r>
                        <a:rPr lang="en-US" sz="1000" dirty="0"/>
                        <a:t>5%</a:t>
                      </a:r>
                      <a:endParaRPr lang="en-IN" sz="1000" dirty="0"/>
                    </a:p>
                  </a:txBody>
                  <a:tcPr>
                    <a:noFill/>
                  </a:tcPr>
                </a:tc>
                <a:extLst>
                  <a:ext uri="{0D108BD9-81ED-4DB2-BD59-A6C34878D82A}">
                    <a16:rowId xmlns:a16="http://schemas.microsoft.com/office/drawing/2014/main" val="4240231486"/>
                  </a:ext>
                </a:extLst>
              </a:tr>
              <a:tr h="370840">
                <a:tc>
                  <a:txBody>
                    <a:bodyPr/>
                    <a:lstStyle/>
                    <a:p>
                      <a:pPr algn="ctr"/>
                      <a:r>
                        <a:rPr lang="en-US" sz="1000" dirty="0"/>
                        <a:t>Farfetch</a:t>
                      </a:r>
                      <a:endParaRPr lang="en-IN" sz="1000" dirty="0"/>
                    </a:p>
                  </a:txBody>
                  <a:tcPr/>
                </a:tc>
                <a:tc>
                  <a:txBody>
                    <a:bodyPr/>
                    <a:lstStyle/>
                    <a:p>
                      <a:pPr algn="ctr"/>
                      <a:r>
                        <a:rPr lang="en-US" sz="1000" dirty="0"/>
                        <a:t>25k</a:t>
                      </a:r>
                      <a:endParaRPr lang="en-IN" sz="1000" dirty="0"/>
                    </a:p>
                  </a:txBody>
                  <a:tcPr>
                    <a:noFill/>
                  </a:tcPr>
                </a:tc>
                <a:tc>
                  <a:txBody>
                    <a:bodyPr/>
                    <a:lstStyle/>
                    <a:p>
                      <a:pPr algn="ctr"/>
                      <a:r>
                        <a:rPr lang="en-US" sz="1000" dirty="0"/>
                        <a:t>Prada, Gucci</a:t>
                      </a:r>
                      <a:endParaRPr lang="en-IN" sz="1000" dirty="0"/>
                    </a:p>
                  </a:txBody>
                  <a:tcPr>
                    <a:noFill/>
                  </a:tcPr>
                </a:tc>
                <a:tc>
                  <a:txBody>
                    <a:bodyPr/>
                    <a:lstStyle/>
                    <a:p>
                      <a:pPr algn="ctr"/>
                      <a:r>
                        <a:rPr lang="en-US" sz="1000" dirty="0"/>
                        <a:t>30%</a:t>
                      </a:r>
                      <a:endParaRPr lang="en-IN" sz="1000" dirty="0"/>
                    </a:p>
                  </a:txBody>
                  <a:tcPr>
                    <a:noFill/>
                  </a:tcPr>
                </a:tc>
                <a:extLst>
                  <a:ext uri="{0D108BD9-81ED-4DB2-BD59-A6C34878D82A}">
                    <a16:rowId xmlns:a16="http://schemas.microsoft.com/office/drawing/2014/main" val="3568819690"/>
                  </a:ext>
                </a:extLst>
              </a:tr>
            </a:tbl>
          </a:graphicData>
        </a:graphic>
      </p:graphicFrame>
      <p:pic>
        <p:nvPicPr>
          <p:cNvPr id="9" name="Picture 8">
            <a:extLst>
              <a:ext uri="{FF2B5EF4-FFF2-40B4-BE49-F238E27FC236}">
                <a16:creationId xmlns:a16="http://schemas.microsoft.com/office/drawing/2014/main" id="{94ADE52A-C68A-4E89-B373-D5342D994E38}"/>
              </a:ext>
            </a:extLst>
          </p:cNvPr>
          <p:cNvPicPr>
            <a:picLocks noChangeAspect="1"/>
          </p:cNvPicPr>
          <p:nvPr/>
        </p:nvPicPr>
        <p:blipFill>
          <a:blip r:embed="rId9">
            <a:duotone>
              <a:schemeClr val="accent1">
                <a:shade val="45000"/>
                <a:satMod val="135000"/>
              </a:schemeClr>
              <a:prstClr val="white"/>
            </a:duotone>
          </a:blip>
          <a:stretch>
            <a:fillRect/>
          </a:stretch>
        </p:blipFill>
        <p:spPr>
          <a:xfrm>
            <a:off x="1029826" y="2167318"/>
            <a:ext cx="373292" cy="375977"/>
          </a:xfrm>
          <a:prstGeom prst="rect">
            <a:avLst/>
          </a:prstGeom>
        </p:spPr>
      </p:pic>
      <p:sp>
        <p:nvSpPr>
          <p:cNvPr id="10" name="Rectangle 9">
            <a:extLst>
              <a:ext uri="{FF2B5EF4-FFF2-40B4-BE49-F238E27FC236}">
                <a16:creationId xmlns:a16="http://schemas.microsoft.com/office/drawing/2014/main" id="{53ED0E72-5B8E-45AD-BB38-C964B5DD9C3E}"/>
              </a:ext>
            </a:extLst>
          </p:cNvPr>
          <p:cNvSpPr/>
          <p:nvPr/>
        </p:nvSpPr>
        <p:spPr>
          <a:xfrm>
            <a:off x="860318" y="2476054"/>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dirty="0">
                <a:ln>
                  <a:noFill/>
                </a:ln>
                <a:solidFill>
                  <a:prstClr val="black"/>
                </a:solidFill>
                <a:effectLst/>
                <a:uLnTx/>
                <a:uFillTx/>
                <a:latin typeface="Segoe UI Light" panose="020B0502040204020203" pitchFamily="34" charset="0"/>
              </a:rPr>
              <a:t>C1</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12" name="Rectangle 11">
            <a:extLst>
              <a:ext uri="{FF2B5EF4-FFF2-40B4-BE49-F238E27FC236}">
                <a16:creationId xmlns:a16="http://schemas.microsoft.com/office/drawing/2014/main" id="{86DAE988-CDBC-4154-B781-8BFC31DBDCAB}"/>
              </a:ext>
            </a:extLst>
          </p:cNvPr>
          <p:cNvSpPr/>
          <p:nvPr/>
        </p:nvSpPr>
        <p:spPr>
          <a:xfrm>
            <a:off x="411723" y="3906417"/>
            <a:ext cx="57010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Credit Card Transactions for Customer C1</a:t>
            </a:r>
          </a:p>
        </p:txBody>
      </p:sp>
      <p:pic>
        <p:nvPicPr>
          <p:cNvPr id="13" name="Picture 12">
            <a:extLst>
              <a:ext uri="{FF2B5EF4-FFF2-40B4-BE49-F238E27FC236}">
                <a16:creationId xmlns:a16="http://schemas.microsoft.com/office/drawing/2014/main" id="{3E72EB7B-10D6-4D8C-835B-13026C5B9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3564" y="4082804"/>
            <a:ext cx="1567936" cy="1359112"/>
          </a:xfrm>
          <a:prstGeom prst="rect">
            <a:avLst/>
          </a:prstGeom>
        </p:spPr>
      </p:pic>
      <p:sp>
        <p:nvSpPr>
          <p:cNvPr id="14" name="Right Arrow 82">
            <a:extLst>
              <a:ext uri="{FF2B5EF4-FFF2-40B4-BE49-F238E27FC236}">
                <a16:creationId xmlns:a16="http://schemas.microsoft.com/office/drawing/2014/main" id="{E378DBA1-55F4-4960-A652-A9C2A611DFEB}"/>
              </a:ext>
            </a:extLst>
          </p:cNvPr>
          <p:cNvSpPr/>
          <p:nvPr/>
        </p:nvSpPr>
        <p:spPr>
          <a:xfrm>
            <a:off x="5124679" y="4703854"/>
            <a:ext cx="504000" cy="351142"/>
          </a:xfrm>
          <a:prstGeom prst="rightArrow">
            <a:avLst>
              <a:gd name="adj1" fmla="val 6643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Right Arrow 104">
            <a:extLst>
              <a:ext uri="{FF2B5EF4-FFF2-40B4-BE49-F238E27FC236}">
                <a16:creationId xmlns:a16="http://schemas.microsoft.com/office/drawing/2014/main" id="{2D0B6CBA-4B3E-4A6E-ACD3-E3F40D53A257}"/>
              </a:ext>
            </a:extLst>
          </p:cNvPr>
          <p:cNvSpPr/>
          <p:nvPr/>
        </p:nvSpPr>
        <p:spPr>
          <a:xfrm>
            <a:off x="7629224" y="4672909"/>
            <a:ext cx="504000" cy="351142"/>
          </a:xfrm>
          <a:prstGeom prst="rightArrow">
            <a:avLst>
              <a:gd name="adj1" fmla="val 6643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4" name="Rectangle 93">
            <a:extLst>
              <a:ext uri="{FF2B5EF4-FFF2-40B4-BE49-F238E27FC236}">
                <a16:creationId xmlns:a16="http://schemas.microsoft.com/office/drawing/2014/main" id="{907F1851-4EC2-4979-9CEC-5138B7CF9790}"/>
              </a:ext>
            </a:extLst>
          </p:cNvPr>
          <p:cNvSpPr/>
          <p:nvPr/>
        </p:nvSpPr>
        <p:spPr>
          <a:xfrm>
            <a:off x="8344537" y="4670171"/>
            <a:ext cx="648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prstClr val="black"/>
                </a:solidFill>
                <a:latin typeface="Segoe UI Light" panose="020B0502040204020203" pitchFamily="34" charset="0"/>
              </a:rPr>
              <a:t>Rule 1:</a:t>
            </a:r>
            <a:endParaRPr kumimoji="0" lang="en-US" sz="1200" b="1" u="none" strike="noStrike" kern="0" cap="none" spc="0" normalizeH="0" baseline="0" noProof="0" dirty="0">
              <a:ln>
                <a:noFill/>
              </a:ln>
              <a:solidFill>
                <a:prstClr val="black"/>
              </a:solidFill>
              <a:effectLst/>
              <a:uLnTx/>
              <a:uFillTx/>
              <a:latin typeface="Segoe UI Light" panose="020B0502040204020203" pitchFamily="34" charset="0"/>
            </a:endParaRPr>
          </a:p>
        </p:txBody>
      </p:sp>
      <p:cxnSp>
        <p:nvCxnSpPr>
          <p:cNvPr id="95" name="Straight Arrow Connector 94">
            <a:extLst>
              <a:ext uri="{FF2B5EF4-FFF2-40B4-BE49-F238E27FC236}">
                <a16:creationId xmlns:a16="http://schemas.microsoft.com/office/drawing/2014/main" id="{8429B121-9CD4-4744-B644-3AA537324B6E}"/>
              </a:ext>
            </a:extLst>
          </p:cNvPr>
          <p:cNvCxnSpPr/>
          <p:nvPr/>
        </p:nvCxnSpPr>
        <p:spPr>
          <a:xfrm>
            <a:off x="9852743" y="4832019"/>
            <a:ext cx="3689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Rounded Rectangle 115">
            <a:extLst>
              <a:ext uri="{FF2B5EF4-FFF2-40B4-BE49-F238E27FC236}">
                <a16:creationId xmlns:a16="http://schemas.microsoft.com/office/drawing/2014/main" id="{00EC8AF8-1963-4D53-B1C6-A12D4AFBE39E}"/>
              </a:ext>
            </a:extLst>
          </p:cNvPr>
          <p:cNvSpPr/>
          <p:nvPr/>
        </p:nvSpPr>
        <p:spPr>
          <a:xfrm rot="5400000">
            <a:off x="9363767" y="3551247"/>
            <a:ext cx="506523" cy="2544426"/>
          </a:xfrm>
          <a:prstGeom prst="roundRect">
            <a:avLst/>
          </a:prstGeom>
          <a:noFill/>
          <a:ln w="12700">
            <a:solidFill>
              <a:schemeClr val="accent1">
                <a:lumMod val="60000"/>
                <a:lumOff val="40000"/>
              </a:schemeClr>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dirty="0"/>
          </a:p>
        </p:txBody>
      </p:sp>
      <p:sp>
        <p:nvSpPr>
          <p:cNvPr id="99" name="Rectangle 98">
            <a:extLst>
              <a:ext uri="{FF2B5EF4-FFF2-40B4-BE49-F238E27FC236}">
                <a16:creationId xmlns:a16="http://schemas.microsoft.com/office/drawing/2014/main" id="{03B2C105-2BF3-4A85-8E8B-71C77420E5DA}"/>
              </a:ext>
            </a:extLst>
          </p:cNvPr>
          <p:cNvSpPr/>
          <p:nvPr/>
        </p:nvSpPr>
        <p:spPr>
          <a:xfrm>
            <a:off x="8858252" y="3971592"/>
            <a:ext cx="1968206" cy="2616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Segoe UI Light" panose="020B0502040204020203" pitchFamily="34" charset="0"/>
              </a:rPr>
              <a:t>Top Recommendation</a:t>
            </a:r>
            <a:endParaRPr kumimoji="0" lang="en-US" sz="1100" u="none" strike="noStrike" kern="0" cap="none" spc="0" normalizeH="0" baseline="0" noProof="0" dirty="0">
              <a:ln>
                <a:noFill/>
              </a:ln>
              <a:solidFill>
                <a:prstClr val="black"/>
              </a:solidFill>
              <a:effectLst/>
              <a:uLnTx/>
              <a:uFillTx/>
              <a:latin typeface="Segoe UI Light" panose="020B0502040204020203" pitchFamily="34" charset="0"/>
            </a:endParaRPr>
          </a:p>
        </p:txBody>
      </p:sp>
      <p:pic>
        <p:nvPicPr>
          <p:cNvPr id="100" name="Picture 2" descr="Slim fit, fashion, denim, jeans, trousers, long pants icon">
            <a:extLst>
              <a:ext uri="{FF2B5EF4-FFF2-40B4-BE49-F238E27FC236}">
                <a16:creationId xmlns:a16="http://schemas.microsoft.com/office/drawing/2014/main" id="{D1F5927F-061A-443D-8C20-274608894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8317" y="4603133"/>
            <a:ext cx="449465" cy="44946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Coat, clothing, fur, clothes icon">
            <a:extLst>
              <a:ext uri="{FF2B5EF4-FFF2-40B4-BE49-F238E27FC236}">
                <a16:creationId xmlns:a16="http://schemas.microsoft.com/office/drawing/2014/main" id="{BBD81646-8901-456C-BA9F-F3B078581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971" y="4624186"/>
            <a:ext cx="368968" cy="36896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descr="Beanie Hat Icon of Glyph style - Available in SVG, PNG, EPS, AI &amp; Icon fonts">
            <a:extLst>
              <a:ext uri="{FF2B5EF4-FFF2-40B4-BE49-F238E27FC236}">
                <a16:creationId xmlns:a16="http://schemas.microsoft.com/office/drawing/2014/main" id="{4CF99A26-7FA3-4559-B075-BC0D047BE5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4132" y="4613407"/>
            <a:ext cx="449465" cy="44946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DBFAEB5-CABB-4042-8555-083C9B070C04}"/>
              </a:ext>
            </a:extLst>
          </p:cNvPr>
          <p:cNvSpPr/>
          <p:nvPr/>
        </p:nvSpPr>
        <p:spPr>
          <a:xfrm>
            <a:off x="8810432" y="4287743"/>
            <a:ext cx="972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Light" panose="020B0502040204020203" pitchFamily="34" charset="0"/>
              </a:rPr>
              <a:t>Antecedent</a:t>
            </a:r>
            <a:endParaRPr kumimoji="0" lang="en-US" sz="12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17" name="Rectangle 16">
            <a:extLst>
              <a:ext uri="{FF2B5EF4-FFF2-40B4-BE49-F238E27FC236}">
                <a16:creationId xmlns:a16="http://schemas.microsoft.com/office/drawing/2014/main" id="{9B1BEBA7-BC07-4431-A3C1-516CF4CE12D5}"/>
              </a:ext>
            </a:extLst>
          </p:cNvPr>
          <p:cNvSpPr/>
          <p:nvPr/>
        </p:nvSpPr>
        <p:spPr>
          <a:xfrm>
            <a:off x="9958330" y="4307149"/>
            <a:ext cx="97200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Light" panose="020B0502040204020203" pitchFamily="34" charset="0"/>
              </a:rPr>
              <a:t>Consequent</a:t>
            </a:r>
            <a:endParaRPr kumimoji="0" lang="en-US" sz="12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19" name="Rectangle 18">
            <a:extLst>
              <a:ext uri="{FF2B5EF4-FFF2-40B4-BE49-F238E27FC236}">
                <a16:creationId xmlns:a16="http://schemas.microsoft.com/office/drawing/2014/main" id="{32EC9582-4697-4B0F-B4CA-28C3024BF9F3}"/>
              </a:ext>
            </a:extLst>
          </p:cNvPr>
          <p:cNvSpPr/>
          <p:nvPr/>
        </p:nvSpPr>
        <p:spPr>
          <a:xfrm>
            <a:off x="10144696" y="5033359"/>
            <a:ext cx="1080709"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Light" panose="020B0502040204020203" pitchFamily="34" charset="0"/>
              </a:rPr>
              <a:t>Prada, Gucci</a:t>
            </a:r>
            <a:endParaRPr kumimoji="0" lang="en-US" sz="12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20" name="Rectangle 19">
            <a:extLst>
              <a:ext uri="{FF2B5EF4-FFF2-40B4-BE49-F238E27FC236}">
                <a16:creationId xmlns:a16="http://schemas.microsoft.com/office/drawing/2014/main" id="{69059DE7-32C1-490F-AF45-F9D07999D705}"/>
              </a:ext>
            </a:extLst>
          </p:cNvPr>
          <p:cNvSpPr/>
          <p:nvPr/>
        </p:nvSpPr>
        <p:spPr>
          <a:xfrm>
            <a:off x="11014859" y="4600131"/>
            <a:ext cx="97199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srgbClr val="00B050"/>
                </a:solidFill>
                <a:latin typeface="Segoe UI Light" panose="020B0502040204020203" pitchFamily="34" charset="0"/>
              </a:rPr>
              <a:t>20% discount</a:t>
            </a:r>
            <a:endParaRPr kumimoji="0" lang="en-US" sz="1200" b="1" u="none" strike="noStrike" kern="0" cap="none" spc="0" normalizeH="0" baseline="0" noProof="0" dirty="0">
              <a:ln>
                <a:noFill/>
              </a:ln>
              <a:solidFill>
                <a:srgbClr val="00B050"/>
              </a:solidFill>
              <a:effectLst/>
              <a:uLnTx/>
              <a:uFillTx/>
              <a:latin typeface="Segoe UI Light" panose="020B0502040204020203" pitchFamily="34" charset="0"/>
            </a:endParaRPr>
          </a:p>
        </p:txBody>
      </p:sp>
      <p:sp>
        <p:nvSpPr>
          <p:cNvPr id="23" name="Rounded Rectangle 115">
            <a:extLst>
              <a:ext uri="{FF2B5EF4-FFF2-40B4-BE49-F238E27FC236}">
                <a16:creationId xmlns:a16="http://schemas.microsoft.com/office/drawing/2014/main" id="{E217BD78-1EFE-46DF-A3A8-13F53D6B0234}"/>
              </a:ext>
            </a:extLst>
          </p:cNvPr>
          <p:cNvSpPr/>
          <p:nvPr/>
        </p:nvSpPr>
        <p:spPr>
          <a:xfrm rot="5400000">
            <a:off x="11245125" y="4341911"/>
            <a:ext cx="506523" cy="963104"/>
          </a:xfrm>
          <a:prstGeom prst="roundRect">
            <a:avLst/>
          </a:prstGeom>
          <a:noFill/>
          <a:ln w="12700">
            <a:solidFill>
              <a:schemeClr val="accent1">
                <a:lumMod val="60000"/>
                <a:lumOff val="40000"/>
              </a:schemeClr>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b="1" dirty="0">
              <a:solidFill>
                <a:srgbClr val="00B050"/>
              </a:solidFill>
            </a:endParaRPr>
          </a:p>
        </p:txBody>
      </p:sp>
      <p:sp>
        <p:nvSpPr>
          <p:cNvPr id="3" name="Rectangle 2">
            <a:extLst>
              <a:ext uri="{FF2B5EF4-FFF2-40B4-BE49-F238E27FC236}">
                <a16:creationId xmlns:a16="http://schemas.microsoft.com/office/drawing/2014/main" id="{14E7C7ED-C9C1-4F53-8E7C-D28C06BEC0C6}"/>
              </a:ext>
            </a:extLst>
          </p:cNvPr>
          <p:cNvSpPr/>
          <p:nvPr/>
        </p:nvSpPr>
        <p:spPr>
          <a:xfrm>
            <a:off x="10581911" y="2795214"/>
            <a:ext cx="1080709"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Segoe UI Light" panose="020B0502040204020203" pitchFamily="34" charset="0"/>
              </a:rPr>
              <a:t>Prada, Gucci</a:t>
            </a:r>
            <a:endParaRPr kumimoji="0" lang="en-US" sz="1200" u="none" strike="noStrike" kern="0" cap="none" spc="0" normalizeH="0" baseline="0" noProof="0" dirty="0">
              <a:ln>
                <a:noFill/>
              </a:ln>
              <a:solidFill>
                <a:prstClr val="black"/>
              </a:solidFill>
              <a:effectLst/>
              <a:uLnTx/>
              <a:uFillTx/>
              <a:latin typeface="Segoe UI Light" panose="020B0502040204020203" pitchFamily="34" charset="0"/>
            </a:endParaRPr>
          </a:p>
        </p:txBody>
      </p:sp>
      <p:sp>
        <p:nvSpPr>
          <p:cNvPr id="21" name="Rectangle 20">
            <a:extLst>
              <a:ext uri="{FF2B5EF4-FFF2-40B4-BE49-F238E27FC236}">
                <a16:creationId xmlns:a16="http://schemas.microsoft.com/office/drawing/2014/main" id="{5490E850-5B54-4688-954F-370D25D53520}"/>
              </a:ext>
            </a:extLst>
          </p:cNvPr>
          <p:cNvSpPr/>
          <p:nvPr/>
        </p:nvSpPr>
        <p:spPr>
          <a:xfrm>
            <a:off x="10730898" y="3963659"/>
            <a:ext cx="1621522" cy="43088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rgbClr val="00B050"/>
                </a:solidFill>
                <a:latin typeface="Segoe UI Light" panose="020B0502040204020203" pitchFamily="34" charset="0"/>
              </a:rPr>
              <a:t>New</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rgbClr val="00B050"/>
                </a:solidFill>
                <a:latin typeface="Segoe UI Light" panose="020B0502040204020203" pitchFamily="34" charset="0"/>
              </a:rPr>
              <a:t>Recommendation</a:t>
            </a:r>
            <a:endParaRPr kumimoji="0" lang="en-US" sz="1100" b="1" u="none" strike="noStrike" kern="0" cap="none" spc="0" normalizeH="0" baseline="0" noProof="0" dirty="0">
              <a:ln>
                <a:noFill/>
              </a:ln>
              <a:solidFill>
                <a:srgbClr val="00B050"/>
              </a:solidFill>
              <a:effectLst/>
              <a:uLnTx/>
              <a:uFillTx/>
              <a:latin typeface="Segoe UI Light" panose="020B0502040204020203" pitchFamily="34" charset="0"/>
            </a:endParaRPr>
          </a:p>
        </p:txBody>
      </p:sp>
    </p:spTree>
    <p:extLst>
      <p:ext uri="{BB962C8B-B14F-4D97-AF65-F5344CB8AC3E}">
        <p14:creationId xmlns:p14="http://schemas.microsoft.com/office/powerpoint/2010/main" val="36502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55" name="Shape 255"/>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Step 3: E</a:t>
            </a:r>
            <a:r>
              <a:rPr lang="en-US" sz="2800" kern="0" dirty="0">
                <a:latin typeface="Arial" panose="020B0604020202020204" pitchFamily="34" charset="0"/>
                <a:cs typeface="Arial" panose="020B0604020202020204" pitchFamily="34" charset="0"/>
              </a:rPr>
              <a:t>valuate performance using A/B testing</a:t>
            </a:r>
            <a:endParaRPr lang="en-US" dirty="0"/>
          </a:p>
        </p:txBody>
      </p:sp>
      <p:grpSp>
        <p:nvGrpSpPr>
          <p:cNvPr id="2" name="Group 1">
            <a:extLst>
              <a:ext uri="{FF2B5EF4-FFF2-40B4-BE49-F238E27FC236}">
                <a16:creationId xmlns:a16="http://schemas.microsoft.com/office/drawing/2014/main" id="{444D1F7E-4C7F-47D4-BF31-D11EDFD9DC35}"/>
              </a:ext>
            </a:extLst>
          </p:cNvPr>
          <p:cNvGrpSpPr/>
          <p:nvPr/>
        </p:nvGrpSpPr>
        <p:grpSpPr>
          <a:xfrm>
            <a:off x="435794" y="4549039"/>
            <a:ext cx="10474437" cy="2186024"/>
            <a:chOff x="-254715" y="3713072"/>
            <a:chExt cx="11823323" cy="2752566"/>
          </a:xfrm>
        </p:grpSpPr>
        <p:sp>
          <p:nvSpPr>
            <p:cNvPr id="35" name="Freeform 38">
              <a:extLst>
                <a:ext uri="{FF2B5EF4-FFF2-40B4-BE49-F238E27FC236}">
                  <a16:creationId xmlns:a16="http://schemas.microsoft.com/office/drawing/2014/main" id="{19CF14B9-8A46-4723-8872-8EF2DD404E13}"/>
                </a:ext>
              </a:extLst>
            </p:cNvPr>
            <p:cNvSpPr/>
            <p:nvPr/>
          </p:nvSpPr>
          <p:spPr>
            <a:xfrm>
              <a:off x="3852174" y="4636020"/>
              <a:ext cx="1187413" cy="493046"/>
            </a:xfrm>
            <a:custGeom>
              <a:avLst/>
              <a:gdLst>
                <a:gd name="connsiteX0" fmla="*/ 0 w 1785510"/>
                <a:gd name="connsiteY0" fmla="*/ 89313 h 893131"/>
                <a:gd name="connsiteX1" fmla="*/ 89313 w 1785510"/>
                <a:gd name="connsiteY1" fmla="*/ 0 h 893131"/>
                <a:gd name="connsiteX2" fmla="*/ 1696197 w 1785510"/>
                <a:gd name="connsiteY2" fmla="*/ 0 h 893131"/>
                <a:gd name="connsiteX3" fmla="*/ 1785510 w 1785510"/>
                <a:gd name="connsiteY3" fmla="*/ 89313 h 893131"/>
                <a:gd name="connsiteX4" fmla="*/ 1785510 w 1785510"/>
                <a:gd name="connsiteY4" fmla="*/ 803818 h 893131"/>
                <a:gd name="connsiteX5" fmla="*/ 1696197 w 1785510"/>
                <a:gd name="connsiteY5" fmla="*/ 893131 h 893131"/>
                <a:gd name="connsiteX6" fmla="*/ 89313 w 1785510"/>
                <a:gd name="connsiteY6" fmla="*/ 893131 h 893131"/>
                <a:gd name="connsiteX7" fmla="*/ 0 w 1785510"/>
                <a:gd name="connsiteY7" fmla="*/ 803818 h 893131"/>
                <a:gd name="connsiteX8" fmla="*/ 0 w 1785510"/>
                <a:gd name="connsiteY8" fmla="*/ 89313 h 89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510" h="893131">
                  <a:moveTo>
                    <a:pt x="0" y="89313"/>
                  </a:moveTo>
                  <a:cubicBezTo>
                    <a:pt x="0" y="39987"/>
                    <a:pt x="39987" y="0"/>
                    <a:pt x="89313" y="0"/>
                  </a:cubicBezTo>
                  <a:lnTo>
                    <a:pt x="1696197" y="0"/>
                  </a:lnTo>
                  <a:cubicBezTo>
                    <a:pt x="1745523" y="0"/>
                    <a:pt x="1785510" y="39987"/>
                    <a:pt x="1785510" y="89313"/>
                  </a:cubicBezTo>
                  <a:lnTo>
                    <a:pt x="1785510" y="803818"/>
                  </a:lnTo>
                  <a:cubicBezTo>
                    <a:pt x="1785510" y="853144"/>
                    <a:pt x="1745523" y="893131"/>
                    <a:pt x="1696197" y="893131"/>
                  </a:cubicBezTo>
                  <a:lnTo>
                    <a:pt x="89313" y="893131"/>
                  </a:lnTo>
                  <a:cubicBezTo>
                    <a:pt x="39987" y="893131"/>
                    <a:pt x="0" y="853144"/>
                    <a:pt x="0" y="803818"/>
                  </a:cubicBezTo>
                  <a:lnTo>
                    <a:pt x="0" y="89313"/>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28016" tIns="128016" rIns="128016" bIns="366291" numCol="1" spcCol="1270" anchor="t" anchorCtr="0">
              <a:noAutofit/>
            </a:bodyPr>
            <a:lstStyle/>
            <a:p>
              <a:pPr marL="0" marR="0" lvl="0" indent="0" defTabSz="800100" eaLnBrk="1" fontAlgn="auto" latinLnBrk="0" hangingPunct="1">
                <a:lnSpc>
                  <a:spcPct val="90000"/>
                </a:lnSpc>
                <a:spcBef>
                  <a:spcPct val="0"/>
                </a:spcBef>
                <a:spcAft>
                  <a:spcPct val="35000"/>
                </a:spcAft>
                <a:buClrTx/>
                <a:buSzTx/>
                <a:buFontTx/>
                <a:buNone/>
                <a:tabLst/>
                <a:defRPr/>
              </a:pPr>
              <a:endParaRPr kumimoji="0" lang="en-IN" sz="11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Arial" panose="020B0604020202020204" pitchFamily="34" charset="0"/>
                <a:cs typeface="Arial" panose="020B0604020202020204" pitchFamily="34" charset="0"/>
              </a:endParaRPr>
            </a:p>
          </p:txBody>
        </p:sp>
        <p:sp>
          <p:nvSpPr>
            <p:cNvPr id="36" name="Freeform 39">
              <a:extLst>
                <a:ext uri="{FF2B5EF4-FFF2-40B4-BE49-F238E27FC236}">
                  <a16:creationId xmlns:a16="http://schemas.microsoft.com/office/drawing/2014/main" id="{4A9FCA63-BD62-46FD-B904-E91538E2B298}"/>
                </a:ext>
              </a:extLst>
            </p:cNvPr>
            <p:cNvSpPr/>
            <p:nvPr/>
          </p:nvSpPr>
          <p:spPr>
            <a:xfrm>
              <a:off x="2277797" y="4630374"/>
              <a:ext cx="1187413" cy="493046"/>
            </a:xfrm>
            <a:custGeom>
              <a:avLst/>
              <a:gdLst>
                <a:gd name="connsiteX0" fmla="*/ 0 w 1785510"/>
                <a:gd name="connsiteY0" fmla="*/ 89313 h 893131"/>
                <a:gd name="connsiteX1" fmla="*/ 89313 w 1785510"/>
                <a:gd name="connsiteY1" fmla="*/ 0 h 893131"/>
                <a:gd name="connsiteX2" fmla="*/ 1696197 w 1785510"/>
                <a:gd name="connsiteY2" fmla="*/ 0 h 893131"/>
                <a:gd name="connsiteX3" fmla="*/ 1785510 w 1785510"/>
                <a:gd name="connsiteY3" fmla="*/ 89313 h 893131"/>
                <a:gd name="connsiteX4" fmla="*/ 1785510 w 1785510"/>
                <a:gd name="connsiteY4" fmla="*/ 803818 h 893131"/>
                <a:gd name="connsiteX5" fmla="*/ 1696197 w 1785510"/>
                <a:gd name="connsiteY5" fmla="*/ 893131 h 893131"/>
                <a:gd name="connsiteX6" fmla="*/ 89313 w 1785510"/>
                <a:gd name="connsiteY6" fmla="*/ 893131 h 893131"/>
                <a:gd name="connsiteX7" fmla="*/ 0 w 1785510"/>
                <a:gd name="connsiteY7" fmla="*/ 803818 h 893131"/>
                <a:gd name="connsiteX8" fmla="*/ 0 w 1785510"/>
                <a:gd name="connsiteY8" fmla="*/ 89313 h 89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510" h="893131">
                  <a:moveTo>
                    <a:pt x="0" y="89313"/>
                  </a:moveTo>
                  <a:cubicBezTo>
                    <a:pt x="0" y="39987"/>
                    <a:pt x="39987" y="0"/>
                    <a:pt x="89313" y="0"/>
                  </a:cubicBezTo>
                  <a:lnTo>
                    <a:pt x="1696197" y="0"/>
                  </a:lnTo>
                  <a:cubicBezTo>
                    <a:pt x="1745523" y="0"/>
                    <a:pt x="1785510" y="39987"/>
                    <a:pt x="1785510" y="89313"/>
                  </a:cubicBezTo>
                  <a:lnTo>
                    <a:pt x="1785510" y="803818"/>
                  </a:lnTo>
                  <a:cubicBezTo>
                    <a:pt x="1785510" y="853144"/>
                    <a:pt x="1745523" y="893131"/>
                    <a:pt x="1696197" y="893131"/>
                  </a:cubicBezTo>
                  <a:lnTo>
                    <a:pt x="89313" y="893131"/>
                  </a:lnTo>
                  <a:cubicBezTo>
                    <a:pt x="39987" y="893131"/>
                    <a:pt x="0" y="853144"/>
                    <a:pt x="0" y="803818"/>
                  </a:cubicBezTo>
                  <a:lnTo>
                    <a:pt x="0" y="89313"/>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28016" tIns="128016" rIns="128016" bIns="366291" numCol="1" spcCol="1270" anchor="t" anchorCtr="0">
              <a:noAutofit/>
            </a:bodyPr>
            <a:lstStyle/>
            <a:p>
              <a:pPr marL="0" marR="0" lvl="0" indent="0" defTabSz="800100" eaLnBrk="1" fontAlgn="auto" latinLnBrk="0" hangingPunct="1">
                <a:lnSpc>
                  <a:spcPct val="90000"/>
                </a:lnSpc>
                <a:spcBef>
                  <a:spcPct val="0"/>
                </a:spcBef>
                <a:spcAft>
                  <a:spcPct val="35000"/>
                </a:spcAft>
                <a:buClrTx/>
                <a:buSzTx/>
                <a:buFontTx/>
                <a:buNone/>
                <a:tabLst/>
                <a:defRPr/>
              </a:pPr>
              <a:endParaRPr kumimoji="0" lang="en-IN" sz="11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Arial" panose="020B0604020202020204" pitchFamily="34" charset="0"/>
                <a:cs typeface="Arial" panose="020B0604020202020204" pitchFamily="34" charset="0"/>
              </a:endParaRPr>
            </a:p>
          </p:txBody>
        </p:sp>
        <p:sp>
          <p:nvSpPr>
            <p:cNvPr id="37" name="Freeform 40">
              <a:extLst>
                <a:ext uri="{FF2B5EF4-FFF2-40B4-BE49-F238E27FC236}">
                  <a16:creationId xmlns:a16="http://schemas.microsoft.com/office/drawing/2014/main" id="{B1D0535C-0A83-4189-89BF-90CA1289B5CB}"/>
                </a:ext>
              </a:extLst>
            </p:cNvPr>
            <p:cNvSpPr/>
            <p:nvPr/>
          </p:nvSpPr>
          <p:spPr>
            <a:xfrm>
              <a:off x="3852174" y="4098646"/>
              <a:ext cx="1187413" cy="493046"/>
            </a:xfrm>
            <a:custGeom>
              <a:avLst/>
              <a:gdLst>
                <a:gd name="connsiteX0" fmla="*/ 0 w 1785510"/>
                <a:gd name="connsiteY0" fmla="*/ 89313 h 893131"/>
                <a:gd name="connsiteX1" fmla="*/ 89313 w 1785510"/>
                <a:gd name="connsiteY1" fmla="*/ 0 h 893131"/>
                <a:gd name="connsiteX2" fmla="*/ 1696197 w 1785510"/>
                <a:gd name="connsiteY2" fmla="*/ 0 h 893131"/>
                <a:gd name="connsiteX3" fmla="*/ 1785510 w 1785510"/>
                <a:gd name="connsiteY3" fmla="*/ 89313 h 893131"/>
                <a:gd name="connsiteX4" fmla="*/ 1785510 w 1785510"/>
                <a:gd name="connsiteY4" fmla="*/ 803818 h 893131"/>
                <a:gd name="connsiteX5" fmla="*/ 1696197 w 1785510"/>
                <a:gd name="connsiteY5" fmla="*/ 893131 h 893131"/>
                <a:gd name="connsiteX6" fmla="*/ 89313 w 1785510"/>
                <a:gd name="connsiteY6" fmla="*/ 893131 h 893131"/>
                <a:gd name="connsiteX7" fmla="*/ 0 w 1785510"/>
                <a:gd name="connsiteY7" fmla="*/ 803818 h 893131"/>
                <a:gd name="connsiteX8" fmla="*/ 0 w 1785510"/>
                <a:gd name="connsiteY8" fmla="*/ 89313 h 89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510" h="893131">
                  <a:moveTo>
                    <a:pt x="0" y="89313"/>
                  </a:moveTo>
                  <a:cubicBezTo>
                    <a:pt x="0" y="39987"/>
                    <a:pt x="39987" y="0"/>
                    <a:pt x="89313" y="0"/>
                  </a:cubicBezTo>
                  <a:lnTo>
                    <a:pt x="1696197" y="0"/>
                  </a:lnTo>
                  <a:cubicBezTo>
                    <a:pt x="1745523" y="0"/>
                    <a:pt x="1785510" y="39987"/>
                    <a:pt x="1785510" y="89313"/>
                  </a:cubicBezTo>
                  <a:lnTo>
                    <a:pt x="1785510" y="803818"/>
                  </a:lnTo>
                  <a:cubicBezTo>
                    <a:pt x="1785510" y="853144"/>
                    <a:pt x="1745523" y="893131"/>
                    <a:pt x="1696197" y="893131"/>
                  </a:cubicBezTo>
                  <a:lnTo>
                    <a:pt x="89313" y="893131"/>
                  </a:lnTo>
                  <a:cubicBezTo>
                    <a:pt x="39987" y="893131"/>
                    <a:pt x="0" y="853144"/>
                    <a:pt x="0" y="803818"/>
                  </a:cubicBezTo>
                  <a:lnTo>
                    <a:pt x="0" y="89313"/>
                  </a:lnTo>
                  <a:close/>
                </a:path>
              </a:pathLst>
            </a:custGeom>
            <a:ln/>
          </p:spPr>
          <p:style>
            <a:lnRef idx="3">
              <a:schemeClr val="lt1"/>
            </a:lnRef>
            <a:fillRef idx="1">
              <a:schemeClr val="accent1"/>
            </a:fillRef>
            <a:effectRef idx="1">
              <a:schemeClr val="accent1"/>
            </a:effectRef>
            <a:fontRef idx="minor">
              <a:schemeClr val="lt1"/>
            </a:fontRef>
          </p:style>
          <p:txBody>
            <a:bodyPr spcFirstLastPara="0" vert="horz" wrap="square" lIns="128016" tIns="128016" rIns="128016" bIns="366291" numCol="1" spcCol="1270" anchor="t" anchorCtr="0">
              <a:noAutofit/>
            </a:bodyPr>
            <a:lstStyle/>
            <a:p>
              <a:pPr marL="0" marR="0" lvl="0" indent="0" defTabSz="800100" eaLnBrk="1" fontAlgn="auto" latinLnBrk="0" hangingPunct="1">
                <a:lnSpc>
                  <a:spcPct val="90000"/>
                </a:lnSpc>
                <a:spcBef>
                  <a:spcPct val="0"/>
                </a:spcBef>
                <a:spcAft>
                  <a:spcPct val="35000"/>
                </a:spcAft>
                <a:buClrTx/>
                <a:buSzTx/>
                <a:buFontTx/>
                <a:buNone/>
                <a:tabLst/>
                <a:defRPr/>
              </a:pPr>
              <a:endParaRPr kumimoji="0" lang="en-IN" sz="11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Arial" panose="020B0604020202020204" pitchFamily="34" charset="0"/>
                <a:cs typeface="Arial" panose="020B0604020202020204" pitchFamily="34" charset="0"/>
              </a:endParaRPr>
            </a:p>
          </p:txBody>
        </p:sp>
        <p:sp>
          <p:nvSpPr>
            <p:cNvPr id="38" name="Freeform 41">
              <a:extLst>
                <a:ext uri="{FF2B5EF4-FFF2-40B4-BE49-F238E27FC236}">
                  <a16:creationId xmlns:a16="http://schemas.microsoft.com/office/drawing/2014/main" id="{0FB68B03-7956-4B60-AB9B-4A5C9F460610}"/>
                </a:ext>
              </a:extLst>
            </p:cNvPr>
            <p:cNvSpPr/>
            <p:nvPr/>
          </p:nvSpPr>
          <p:spPr>
            <a:xfrm>
              <a:off x="2277797" y="4112300"/>
              <a:ext cx="1187413" cy="493046"/>
            </a:xfrm>
            <a:custGeom>
              <a:avLst/>
              <a:gdLst>
                <a:gd name="connsiteX0" fmla="*/ 0 w 1785510"/>
                <a:gd name="connsiteY0" fmla="*/ 89313 h 893131"/>
                <a:gd name="connsiteX1" fmla="*/ 89313 w 1785510"/>
                <a:gd name="connsiteY1" fmla="*/ 0 h 893131"/>
                <a:gd name="connsiteX2" fmla="*/ 1696197 w 1785510"/>
                <a:gd name="connsiteY2" fmla="*/ 0 h 893131"/>
                <a:gd name="connsiteX3" fmla="*/ 1785510 w 1785510"/>
                <a:gd name="connsiteY3" fmla="*/ 89313 h 893131"/>
                <a:gd name="connsiteX4" fmla="*/ 1785510 w 1785510"/>
                <a:gd name="connsiteY4" fmla="*/ 803818 h 893131"/>
                <a:gd name="connsiteX5" fmla="*/ 1696197 w 1785510"/>
                <a:gd name="connsiteY5" fmla="*/ 893131 h 893131"/>
                <a:gd name="connsiteX6" fmla="*/ 89313 w 1785510"/>
                <a:gd name="connsiteY6" fmla="*/ 893131 h 893131"/>
                <a:gd name="connsiteX7" fmla="*/ 0 w 1785510"/>
                <a:gd name="connsiteY7" fmla="*/ 803818 h 893131"/>
                <a:gd name="connsiteX8" fmla="*/ 0 w 1785510"/>
                <a:gd name="connsiteY8" fmla="*/ 89313 h 89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510" h="893131">
                  <a:moveTo>
                    <a:pt x="0" y="89313"/>
                  </a:moveTo>
                  <a:cubicBezTo>
                    <a:pt x="0" y="39987"/>
                    <a:pt x="39987" y="0"/>
                    <a:pt x="89313" y="0"/>
                  </a:cubicBezTo>
                  <a:lnTo>
                    <a:pt x="1696197" y="0"/>
                  </a:lnTo>
                  <a:cubicBezTo>
                    <a:pt x="1745523" y="0"/>
                    <a:pt x="1785510" y="39987"/>
                    <a:pt x="1785510" y="89313"/>
                  </a:cubicBezTo>
                  <a:lnTo>
                    <a:pt x="1785510" y="803818"/>
                  </a:lnTo>
                  <a:cubicBezTo>
                    <a:pt x="1785510" y="853144"/>
                    <a:pt x="1745523" y="893131"/>
                    <a:pt x="1696197" y="893131"/>
                  </a:cubicBezTo>
                  <a:lnTo>
                    <a:pt x="89313" y="893131"/>
                  </a:lnTo>
                  <a:cubicBezTo>
                    <a:pt x="39987" y="893131"/>
                    <a:pt x="0" y="853144"/>
                    <a:pt x="0" y="803818"/>
                  </a:cubicBezTo>
                  <a:lnTo>
                    <a:pt x="0" y="89313"/>
                  </a:lnTo>
                  <a:close/>
                </a:path>
              </a:pathLst>
            </a:custGeom>
            <a:ln/>
          </p:spPr>
          <p:style>
            <a:lnRef idx="3">
              <a:schemeClr val="lt1"/>
            </a:lnRef>
            <a:fillRef idx="1">
              <a:schemeClr val="accent1"/>
            </a:fillRef>
            <a:effectRef idx="1">
              <a:schemeClr val="accent1"/>
            </a:effectRef>
            <a:fontRef idx="minor">
              <a:schemeClr val="lt1"/>
            </a:fontRef>
          </p:style>
          <p:txBody>
            <a:bodyPr spcFirstLastPara="0" vert="horz" wrap="square" lIns="128016" tIns="128016" rIns="128016" bIns="366291" numCol="1" spcCol="1270" anchor="t" anchorCtr="0">
              <a:noAutofit/>
            </a:bodyPr>
            <a:lstStyle/>
            <a:p>
              <a:pPr marL="0" marR="0" lvl="0" indent="0" defTabSz="800100" eaLnBrk="1" fontAlgn="auto" latinLnBrk="0" hangingPunct="1">
                <a:lnSpc>
                  <a:spcPct val="90000"/>
                </a:lnSpc>
                <a:spcBef>
                  <a:spcPct val="0"/>
                </a:spcBef>
                <a:spcAft>
                  <a:spcPct val="35000"/>
                </a:spcAft>
                <a:buClrTx/>
                <a:buSzTx/>
                <a:buFontTx/>
                <a:buNone/>
                <a:tabLst/>
                <a:defRPr/>
              </a:pPr>
              <a:endParaRPr kumimoji="0" lang="en-IN" sz="11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FCCA274D-8167-4DFE-82D5-28B32C070FF5}"/>
                </a:ext>
              </a:extLst>
            </p:cNvPr>
            <p:cNvSpPr txBox="1"/>
            <p:nvPr/>
          </p:nvSpPr>
          <p:spPr>
            <a:xfrm>
              <a:off x="597701" y="3741970"/>
              <a:ext cx="5057697" cy="348788"/>
            </a:xfrm>
            <a:prstGeom prst="rect">
              <a:avLst/>
            </a:prstGeom>
            <a:solidFill>
              <a:srgbClr val="5B9BD5">
                <a:lumMod val="60000"/>
                <a:lumOff val="40000"/>
                <a:alpha val="64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AA8EDBF5-60A3-4C3B-91F3-D581EB452247}"/>
                </a:ext>
              </a:extLst>
            </p:cNvPr>
            <p:cNvSpPr txBox="1"/>
            <p:nvPr/>
          </p:nvSpPr>
          <p:spPr>
            <a:xfrm>
              <a:off x="551384" y="5631850"/>
              <a:ext cx="5033666" cy="833788"/>
            </a:xfrm>
            <a:prstGeom prst="rect">
              <a:avLst/>
            </a:prstGeom>
            <a:solidFill>
              <a:srgbClr val="5B9BD5">
                <a:lumMod val="60000"/>
                <a:lumOff val="40000"/>
                <a:alpha val="64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IN" sz="1200" kern="0" dirty="0">
                <a:solidFill>
                  <a:prstClr val="black"/>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09994106-C0CB-45A5-9762-BCA45BAE11A6}"/>
                </a:ext>
              </a:extLst>
            </p:cNvPr>
            <p:cNvSpPr txBox="1"/>
            <p:nvPr/>
          </p:nvSpPr>
          <p:spPr>
            <a:xfrm>
              <a:off x="6309340" y="3746946"/>
              <a:ext cx="5129938" cy="348788"/>
            </a:xfrm>
            <a:prstGeom prst="rect">
              <a:avLst/>
            </a:prstGeom>
            <a:solidFill>
              <a:srgbClr val="5B9BD5">
                <a:lumMod val="60000"/>
                <a:lumOff val="40000"/>
                <a:alpha val="64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C8DCE3A5-F58E-453E-A2B2-E322E95A2D5F}"/>
                </a:ext>
              </a:extLst>
            </p:cNvPr>
            <p:cNvSpPr/>
            <p:nvPr/>
          </p:nvSpPr>
          <p:spPr>
            <a:xfrm>
              <a:off x="1672372" y="3713072"/>
              <a:ext cx="1800751" cy="327796"/>
            </a:xfrm>
            <a:prstGeom prst="rect">
              <a:avLst/>
            </a:prstGeom>
          </p:spPr>
          <p:txBody>
            <a:bodyPr wrap="none">
              <a:spAutoFit/>
            </a:bodyPr>
            <a:lstStyle/>
            <a:p>
              <a:pPr indent="457200">
                <a:lnSpc>
                  <a:spcPct val="107000"/>
                </a:lnSpc>
                <a:spcBef>
                  <a:spcPts val="200"/>
                </a:spcBef>
              </a:pPr>
              <a:r>
                <a:rPr lang="en-US"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rPr>
                <a:t>Pre-Campaign</a:t>
              </a:r>
              <a:endParaRPr lang="en-IN"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3" name="Trapezoid 7">
              <a:extLst>
                <a:ext uri="{FF2B5EF4-FFF2-40B4-BE49-F238E27FC236}">
                  <a16:creationId xmlns:a16="http://schemas.microsoft.com/office/drawing/2014/main" id="{9F0CDA0F-EE10-40A0-B9EE-E5E457F02CE3}"/>
                </a:ext>
              </a:extLst>
            </p:cNvPr>
            <p:cNvSpPr/>
            <p:nvPr/>
          </p:nvSpPr>
          <p:spPr>
            <a:xfrm rot="16200000">
              <a:off x="2923914" y="2873826"/>
              <a:ext cx="250220" cy="5319849"/>
            </a:xfrm>
            <a:prstGeom prst="rect">
              <a:avLst/>
            </a:prstGeom>
            <a:gradFill flip="none" rotWithShape="1">
              <a:gsLst>
                <a:gs pos="0">
                  <a:srgbClr val="314A97">
                    <a:shade val="30000"/>
                    <a:satMod val="115000"/>
                  </a:srgbClr>
                </a:gs>
                <a:gs pos="50000">
                  <a:srgbClr val="314A97">
                    <a:shade val="67500"/>
                    <a:satMod val="115000"/>
                  </a:srgbClr>
                </a:gs>
                <a:gs pos="100000">
                  <a:srgbClr val="314A97">
                    <a:shade val="100000"/>
                    <a:satMod val="115000"/>
                  </a:srgbClr>
                </a:gs>
              </a:gsLst>
              <a:lin ang="27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A93B03BA-2839-42BC-ADF2-B180E05E0B11}"/>
                </a:ext>
              </a:extLst>
            </p:cNvPr>
            <p:cNvSpPr/>
            <p:nvPr/>
          </p:nvSpPr>
          <p:spPr>
            <a:xfrm>
              <a:off x="-254715" y="5627746"/>
              <a:ext cx="5825583" cy="753445"/>
            </a:xfrm>
            <a:prstGeom prst="rect">
              <a:avLst/>
            </a:prstGeom>
          </p:spPr>
          <p:txBody>
            <a:bodyPr wrap="square">
              <a:spAutoFit/>
            </a:bodyPr>
            <a:lstStyle/>
            <a:p>
              <a:pPr marL="685800" marR="0" lvl="0" indent="0" algn="just" defTabSz="914400" eaLnBrk="1" fontAlgn="auto" latinLnBrk="0" hangingPunct="1">
                <a:lnSpc>
                  <a:spcPct val="107000"/>
                </a:lnSpc>
                <a:spcBef>
                  <a:spcPts val="0"/>
                </a:spcBef>
                <a:spcAft>
                  <a:spcPts val="80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Significance Testing, i.e. Hypothesis Testing, we try to develop an idea of our own or confront previously held beliefs about whether launched campaign was/was not significant to the output of the process. </a:t>
              </a:r>
              <a:endParaRPr kumimoji="0" lang="en-IN" sz="1050" b="0" i="0" u="none" strike="noStrike" kern="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1E0FB18A-EC46-4E7C-B563-B9156576CEA6}"/>
                </a:ext>
              </a:extLst>
            </p:cNvPr>
            <p:cNvSpPr/>
            <p:nvPr/>
          </p:nvSpPr>
          <p:spPr>
            <a:xfrm>
              <a:off x="1635608" y="5356774"/>
              <a:ext cx="2204256" cy="318107"/>
            </a:xfrm>
            <a:prstGeom prst="rect">
              <a:avLst/>
            </a:prstGeom>
          </p:spPr>
          <p:txBody>
            <a:bodyPr wrap="none">
              <a:spAutoFit/>
            </a:bodyPr>
            <a:lstStyle/>
            <a:p>
              <a:pPr indent="457200">
                <a:lnSpc>
                  <a:spcPct val="107000"/>
                </a:lnSpc>
                <a:spcBef>
                  <a:spcPts val="200"/>
                </a:spcBef>
              </a:pPr>
              <a:r>
                <a:rPr lang="en-US" sz="1050" b="1" dirty="0">
                  <a:solidFill>
                    <a:prstClr val="white"/>
                  </a:solidFill>
                  <a:latin typeface="Arial" panose="020B0604020202020204" pitchFamily="34" charset="0"/>
                  <a:ea typeface="Times New Roman" panose="02020603050405020304" pitchFamily="18" charset="0"/>
                  <a:cs typeface="Arial" panose="020B0604020202020204" pitchFamily="34" charset="0"/>
                </a:rPr>
                <a:t>Significance Testing</a:t>
              </a:r>
              <a:endParaRPr lang="en-IN" sz="1050" b="1" dirty="0">
                <a:solidFill>
                  <a:prstClr val="white"/>
                </a:solidFill>
                <a:latin typeface="Arial" panose="020B0604020202020204" pitchFamily="34" charset="0"/>
                <a:ea typeface="Times New Roman" panose="02020603050405020304" pitchFamily="18" charset="0"/>
                <a:cs typeface="Arial" panose="020B0604020202020204" pitchFamily="34" charset="0"/>
              </a:endParaRPr>
            </a:p>
          </p:txBody>
        </p:sp>
        <p:sp>
          <p:nvSpPr>
            <p:cNvPr id="46" name="TextBox 45">
              <a:extLst>
                <a:ext uri="{FF2B5EF4-FFF2-40B4-BE49-F238E27FC236}">
                  <a16:creationId xmlns:a16="http://schemas.microsoft.com/office/drawing/2014/main" id="{EFA1B27D-56EC-4B24-8519-4ED1C9A5A17F}"/>
                </a:ext>
              </a:extLst>
            </p:cNvPr>
            <p:cNvSpPr txBox="1"/>
            <p:nvPr/>
          </p:nvSpPr>
          <p:spPr>
            <a:xfrm>
              <a:off x="6389894" y="5618926"/>
              <a:ext cx="5049384" cy="833788"/>
            </a:xfrm>
            <a:prstGeom prst="rect">
              <a:avLst/>
            </a:prstGeom>
            <a:solidFill>
              <a:srgbClr val="5B9BD5">
                <a:lumMod val="60000"/>
                <a:lumOff val="40000"/>
                <a:alpha val="64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IN" sz="1200" kern="0" dirty="0">
                <a:solidFill>
                  <a:prstClr val="black"/>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7" name="Trapezoid 7">
              <a:extLst>
                <a:ext uri="{FF2B5EF4-FFF2-40B4-BE49-F238E27FC236}">
                  <a16:creationId xmlns:a16="http://schemas.microsoft.com/office/drawing/2014/main" id="{82C7000D-7B8C-4D60-A46C-12399BE26B0B}"/>
                </a:ext>
              </a:extLst>
            </p:cNvPr>
            <p:cNvSpPr/>
            <p:nvPr/>
          </p:nvSpPr>
          <p:spPr>
            <a:xfrm rot="16200000">
              <a:off x="8785674" y="2875927"/>
              <a:ext cx="250175" cy="5315692"/>
            </a:xfrm>
            <a:prstGeom prst="rect">
              <a:avLst/>
            </a:prstGeom>
            <a:gradFill flip="none" rotWithShape="1">
              <a:gsLst>
                <a:gs pos="0">
                  <a:srgbClr val="314A97">
                    <a:shade val="30000"/>
                    <a:satMod val="115000"/>
                  </a:srgbClr>
                </a:gs>
                <a:gs pos="50000">
                  <a:srgbClr val="314A97">
                    <a:shade val="67500"/>
                    <a:satMod val="115000"/>
                  </a:srgbClr>
                </a:gs>
                <a:gs pos="100000">
                  <a:srgbClr val="314A97">
                    <a:shade val="100000"/>
                    <a:satMod val="115000"/>
                  </a:srgbClr>
                </a:gs>
              </a:gsLst>
              <a:lin ang="27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5D045EEC-FCD5-44C4-85E5-759C4DD90658}"/>
                </a:ext>
              </a:extLst>
            </p:cNvPr>
            <p:cNvSpPr/>
            <p:nvPr/>
          </p:nvSpPr>
          <p:spPr>
            <a:xfrm>
              <a:off x="5655398" y="5757729"/>
              <a:ext cx="5783878" cy="535776"/>
            </a:xfrm>
            <a:prstGeom prst="rect">
              <a:avLst/>
            </a:prstGeom>
          </p:spPr>
          <p:txBody>
            <a:bodyPr wrap="square">
              <a:spAutoFit/>
            </a:bodyPr>
            <a:lstStyle/>
            <a:p>
              <a:pPr marL="685800" marR="0" lvl="0" indent="0" algn="just" defTabSz="914400" eaLnBrk="1" fontAlgn="auto" latinLnBrk="0" hangingPunct="1">
                <a:lnSpc>
                  <a:spcPct val="107000"/>
                </a:lnSpc>
                <a:spcBef>
                  <a:spcPts val="0"/>
                </a:spcBef>
                <a:spcAft>
                  <a:spcPts val="80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Equivalence tests assess whether there is a practical difference in means of Target and Control Group post-campaign. </a:t>
              </a:r>
              <a:endParaRPr kumimoji="0" lang="en-IN" sz="1050" b="0" i="0" u="none" strike="noStrike" kern="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8E30D49B-76D5-49BF-9374-AA933A3055B3}"/>
                </a:ext>
              </a:extLst>
            </p:cNvPr>
            <p:cNvSpPr/>
            <p:nvPr/>
          </p:nvSpPr>
          <p:spPr>
            <a:xfrm>
              <a:off x="7733474" y="5348585"/>
              <a:ext cx="2197018" cy="318107"/>
            </a:xfrm>
            <a:prstGeom prst="rect">
              <a:avLst/>
            </a:prstGeom>
          </p:spPr>
          <p:txBody>
            <a:bodyPr wrap="none">
              <a:spAutoFit/>
            </a:bodyPr>
            <a:lstStyle/>
            <a:p>
              <a:pPr indent="457200">
                <a:lnSpc>
                  <a:spcPct val="107000"/>
                </a:lnSpc>
                <a:spcBef>
                  <a:spcPts val="200"/>
                </a:spcBef>
              </a:pPr>
              <a:r>
                <a:rPr lang="en-US" sz="1050" b="1" dirty="0">
                  <a:solidFill>
                    <a:prstClr val="white"/>
                  </a:solidFill>
                  <a:latin typeface="Arial" panose="020B0604020202020204" pitchFamily="34" charset="0"/>
                  <a:ea typeface="Times New Roman" panose="02020603050405020304" pitchFamily="18" charset="0"/>
                  <a:cs typeface="Arial" panose="020B0604020202020204" pitchFamily="34" charset="0"/>
                </a:rPr>
                <a:t>Equivalence Testing</a:t>
              </a:r>
              <a:endParaRPr lang="en-IN" sz="1050" b="1" dirty="0">
                <a:solidFill>
                  <a:prstClr val="white"/>
                </a:solidFill>
                <a:latin typeface="Arial" panose="020B0604020202020204" pitchFamily="34" charset="0"/>
                <a:ea typeface="Times New Roman" panose="02020603050405020304" pitchFamily="18" charset="0"/>
                <a:cs typeface="Arial" panose="020B0604020202020204" pitchFamily="34" charset="0"/>
              </a:endParaRPr>
            </a:p>
          </p:txBody>
        </p:sp>
        <p:sp>
          <p:nvSpPr>
            <p:cNvPr id="50" name="Rectangle 49">
              <a:extLst>
                <a:ext uri="{FF2B5EF4-FFF2-40B4-BE49-F238E27FC236}">
                  <a16:creationId xmlns:a16="http://schemas.microsoft.com/office/drawing/2014/main" id="{36D0FB3B-D22B-4626-8B61-F582AB6C6229}"/>
                </a:ext>
              </a:extLst>
            </p:cNvPr>
            <p:cNvSpPr/>
            <p:nvPr/>
          </p:nvSpPr>
          <p:spPr>
            <a:xfrm>
              <a:off x="3168808" y="3734234"/>
              <a:ext cx="1889413" cy="327796"/>
            </a:xfrm>
            <a:prstGeom prst="rect">
              <a:avLst/>
            </a:prstGeom>
          </p:spPr>
          <p:txBody>
            <a:bodyPr wrap="none">
              <a:spAutoFit/>
            </a:bodyPr>
            <a:lstStyle/>
            <a:p>
              <a:pPr indent="457200">
                <a:lnSpc>
                  <a:spcPct val="107000"/>
                </a:lnSpc>
                <a:spcBef>
                  <a:spcPts val="200"/>
                </a:spcBef>
              </a:pPr>
              <a:r>
                <a:rPr lang="en-US"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rPr>
                <a:t>Post Campaign</a:t>
              </a:r>
              <a:endParaRPr lang="en-IN"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51" name="Rectangle 50">
              <a:extLst>
                <a:ext uri="{FF2B5EF4-FFF2-40B4-BE49-F238E27FC236}">
                  <a16:creationId xmlns:a16="http://schemas.microsoft.com/office/drawing/2014/main" id="{B332E4B6-0A46-49A8-BEE0-B67828314732}"/>
                </a:ext>
              </a:extLst>
            </p:cNvPr>
            <p:cNvSpPr/>
            <p:nvPr/>
          </p:nvSpPr>
          <p:spPr>
            <a:xfrm>
              <a:off x="441740" y="4129212"/>
              <a:ext cx="1216303" cy="327796"/>
            </a:xfrm>
            <a:prstGeom prst="rect">
              <a:avLst/>
            </a:prstGeom>
          </p:spPr>
          <p:txBody>
            <a:bodyPr wrap="none">
              <a:spAutoFit/>
            </a:bodyPr>
            <a:lstStyle/>
            <a:p>
              <a:pPr indent="457200">
                <a:lnSpc>
                  <a:spcPct val="107000"/>
                </a:lnSpc>
                <a:spcBef>
                  <a:spcPts val="200"/>
                </a:spcBef>
              </a:pPr>
              <a:r>
                <a:rPr lang="en-US"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rPr>
                <a:t>Target</a:t>
              </a:r>
              <a:endParaRPr lang="en-IN"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54" name="Rectangle 53">
              <a:extLst>
                <a:ext uri="{FF2B5EF4-FFF2-40B4-BE49-F238E27FC236}">
                  <a16:creationId xmlns:a16="http://schemas.microsoft.com/office/drawing/2014/main" id="{92E91B9C-62FE-4D23-BFA3-781B3594B303}"/>
                </a:ext>
              </a:extLst>
            </p:cNvPr>
            <p:cNvSpPr/>
            <p:nvPr/>
          </p:nvSpPr>
          <p:spPr>
            <a:xfrm>
              <a:off x="389097" y="4682479"/>
              <a:ext cx="1295918" cy="327796"/>
            </a:xfrm>
            <a:prstGeom prst="rect">
              <a:avLst/>
            </a:prstGeom>
          </p:spPr>
          <p:txBody>
            <a:bodyPr wrap="none">
              <a:spAutoFit/>
            </a:bodyPr>
            <a:lstStyle/>
            <a:p>
              <a:pPr indent="457200">
                <a:lnSpc>
                  <a:spcPct val="107000"/>
                </a:lnSpc>
                <a:spcBef>
                  <a:spcPts val="200"/>
                </a:spcBef>
              </a:pPr>
              <a:r>
                <a:rPr lang="en-US"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rPr>
                <a:t>Control</a:t>
              </a:r>
              <a:endParaRPr lang="en-IN"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55" name="Rectangle 54">
              <a:extLst>
                <a:ext uri="{FF2B5EF4-FFF2-40B4-BE49-F238E27FC236}">
                  <a16:creationId xmlns:a16="http://schemas.microsoft.com/office/drawing/2014/main" id="{5C4CA14F-8328-443F-8962-AB2C4F5BAB52}"/>
                </a:ext>
              </a:extLst>
            </p:cNvPr>
            <p:cNvSpPr/>
            <p:nvPr/>
          </p:nvSpPr>
          <p:spPr>
            <a:xfrm>
              <a:off x="2269143" y="4135663"/>
              <a:ext cx="845368" cy="327796"/>
            </a:xfrm>
            <a:prstGeom prst="rect">
              <a:avLst/>
            </a:prstGeom>
          </p:spPr>
          <p:txBody>
            <a:bodyPr wrap="none">
              <a:spAutoFit/>
            </a:bodyPr>
            <a:lstStyle/>
            <a:p>
              <a:pPr indent="457200">
                <a:lnSpc>
                  <a:spcPct val="107000"/>
                </a:lnSpc>
                <a:spcBef>
                  <a:spcPts val="200"/>
                </a:spcBef>
              </a:pPr>
              <a:r>
                <a:rPr lang="en-US" sz="1100" b="1" dirty="0">
                  <a:solidFill>
                    <a:prstClr val="black">
                      <a:lumMod val="95000"/>
                      <a:lumOff val="5000"/>
                    </a:prstClr>
                  </a:solidFill>
                  <a:latin typeface="Arial" panose="020B0604020202020204" pitchFamily="34" charset="0"/>
                  <a:ea typeface="Times New Roman" panose="02020603050405020304" pitchFamily="18" charset="0"/>
                  <a:cs typeface="Arial" panose="020B0604020202020204" pitchFamily="34" charset="0"/>
                </a:rPr>
                <a:t>A</a:t>
              </a:r>
              <a:endParaRPr lang="en-IN" sz="1100" b="1" dirty="0">
                <a:solidFill>
                  <a:prstClr val="black">
                    <a:lumMod val="95000"/>
                    <a:lumOff val="5000"/>
                  </a:prst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57" name="Rectangle 56">
              <a:extLst>
                <a:ext uri="{FF2B5EF4-FFF2-40B4-BE49-F238E27FC236}">
                  <a16:creationId xmlns:a16="http://schemas.microsoft.com/office/drawing/2014/main" id="{41C09C1D-4005-4986-9079-DF567454536E}"/>
                </a:ext>
              </a:extLst>
            </p:cNvPr>
            <p:cNvSpPr/>
            <p:nvPr/>
          </p:nvSpPr>
          <p:spPr>
            <a:xfrm>
              <a:off x="3852174" y="4149766"/>
              <a:ext cx="845368" cy="327796"/>
            </a:xfrm>
            <a:prstGeom prst="rect">
              <a:avLst/>
            </a:prstGeom>
          </p:spPr>
          <p:txBody>
            <a:bodyPr wrap="none">
              <a:spAutoFit/>
            </a:bodyPr>
            <a:lstStyle/>
            <a:p>
              <a:pPr indent="457200">
                <a:lnSpc>
                  <a:spcPct val="107000"/>
                </a:lnSpc>
                <a:spcBef>
                  <a:spcPts val="200"/>
                </a:spcBef>
              </a:pPr>
              <a:r>
                <a:rPr lang="en-US" sz="1100" b="1" dirty="0">
                  <a:solidFill>
                    <a:prstClr val="black">
                      <a:lumMod val="95000"/>
                      <a:lumOff val="5000"/>
                    </a:prstClr>
                  </a:solidFill>
                  <a:latin typeface="Arial" panose="020B0604020202020204" pitchFamily="34" charset="0"/>
                  <a:ea typeface="Times New Roman" panose="02020603050405020304" pitchFamily="18" charset="0"/>
                  <a:cs typeface="Arial" panose="020B0604020202020204" pitchFamily="34" charset="0"/>
                </a:rPr>
                <a:t>B</a:t>
              </a:r>
              <a:endParaRPr lang="en-IN" sz="1100" b="1" dirty="0">
                <a:solidFill>
                  <a:prstClr val="black">
                    <a:lumMod val="95000"/>
                    <a:lumOff val="5000"/>
                  </a:prst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58" name="Rectangle 57">
              <a:extLst>
                <a:ext uri="{FF2B5EF4-FFF2-40B4-BE49-F238E27FC236}">
                  <a16:creationId xmlns:a16="http://schemas.microsoft.com/office/drawing/2014/main" id="{2A189AF7-1E27-468D-BE52-996D993071A1}"/>
                </a:ext>
              </a:extLst>
            </p:cNvPr>
            <p:cNvSpPr/>
            <p:nvPr/>
          </p:nvSpPr>
          <p:spPr>
            <a:xfrm>
              <a:off x="2265863" y="4691584"/>
              <a:ext cx="836321" cy="327796"/>
            </a:xfrm>
            <a:prstGeom prst="rect">
              <a:avLst/>
            </a:prstGeom>
          </p:spPr>
          <p:txBody>
            <a:bodyPr wrap="none">
              <a:spAutoFit/>
            </a:bodyPr>
            <a:lstStyle/>
            <a:p>
              <a:pPr indent="457200">
                <a:lnSpc>
                  <a:spcPct val="107000"/>
                </a:lnSpc>
                <a:spcBef>
                  <a:spcPts val="200"/>
                </a:spcBef>
              </a:pPr>
              <a:r>
                <a:rPr lang="en-US" sz="1100" b="1" dirty="0">
                  <a:solidFill>
                    <a:prstClr val="black">
                      <a:lumMod val="95000"/>
                      <a:lumOff val="5000"/>
                    </a:prstClr>
                  </a:solidFill>
                  <a:latin typeface="Arial" panose="020B0604020202020204" pitchFamily="34" charset="0"/>
                  <a:ea typeface="Times New Roman" panose="02020603050405020304" pitchFamily="18" charset="0"/>
                  <a:cs typeface="Arial" panose="020B0604020202020204" pitchFamily="34" charset="0"/>
                </a:rPr>
                <a:t>X</a:t>
              </a:r>
              <a:endParaRPr lang="en-IN" sz="1100" b="1" dirty="0">
                <a:solidFill>
                  <a:prstClr val="black">
                    <a:lumMod val="95000"/>
                    <a:lumOff val="5000"/>
                  </a:prst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59" name="Rectangle 58">
              <a:extLst>
                <a:ext uri="{FF2B5EF4-FFF2-40B4-BE49-F238E27FC236}">
                  <a16:creationId xmlns:a16="http://schemas.microsoft.com/office/drawing/2014/main" id="{41E903BE-586F-4D5A-B9F2-D7595DEF26C4}"/>
                </a:ext>
              </a:extLst>
            </p:cNvPr>
            <p:cNvSpPr/>
            <p:nvPr/>
          </p:nvSpPr>
          <p:spPr>
            <a:xfrm>
              <a:off x="3852174" y="4691584"/>
              <a:ext cx="836321" cy="327796"/>
            </a:xfrm>
            <a:prstGeom prst="rect">
              <a:avLst/>
            </a:prstGeom>
          </p:spPr>
          <p:txBody>
            <a:bodyPr wrap="none">
              <a:spAutoFit/>
            </a:bodyPr>
            <a:lstStyle/>
            <a:p>
              <a:pPr indent="457200">
                <a:lnSpc>
                  <a:spcPct val="107000"/>
                </a:lnSpc>
                <a:spcBef>
                  <a:spcPts val="200"/>
                </a:spcBef>
              </a:pPr>
              <a:r>
                <a:rPr lang="en-US" sz="1100" b="1" dirty="0">
                  <a:solidFill>
                    <a:prstClr val="black">
                      <a:lumMod val="95000"/>
                      <a:lumOff val="5000"/>
                    </a:prstClr>
                  </a:solidFill>
                  <a:latin typeface="Arial" panose="020B0604020202020204" pitchFamily="34" charset="0"/>
                  <a:ea typeface="Times New Roman" panose="02020603050405020304" pitchFamily="18" charset="0"/>
                  <a:cs typeface="Arial" panose="020B0604020202020204" pitchFamily="34" charset="0"/>
                </a:rPr>
                <a:t>Y</a:t>
              </a:r>
              <a:endParaRPr lang="en-IN" sz="1100" b="1" dirty="0">
                <a:solidFill>
                  <a:prstClr val="black">
                    <a:lumMod val="95000"/>
                    <a:lumOff val="5000"/>
                  </a:prst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89" name="Rectangle 88">
              <a:extLst>
                <a:ext uri="{FF2B5EF4-FFF2-40B4-BE49-F238E27FC236}">
                  <a16:creationId xmlns:a16="http://schemas.microsoft.com/office/drawing/2014/main" id="{D24D3CF2-DADA-4B8F-99E0-B10F7DA9CE54}"/>
                </a:ext>
              </a:extLst>
            </p:cNvPr>
            <p:cNvSpPr/>
            <p:nvPr/>
          </p:nvSpPr>
          <p:spPr>
            <a:xfrm>
              <a:off x="430573" y="3733034"/>
              <a:ext cx="1277824" cy="327796"/>
            </a:xfrm>
            <a:prstGeom prst="rect">
              <a:avLst/>
            </a:prstGeom>
          </p:spPr>
          <p:txBody>
            <a:bodyPr wrap="none">
              <a:spAutoFit/>
            </a:bodyPr>
            <a:lstStyle/>
            <a:p>
              <a:pPr indent="457200">
                <a:lnSpc>
                  <a:spcPct val="107000"/>
                </a:lnSpc>
                <a:spcBef>
                  <a:spcPts val="200"/>
                </a:spcBef>
              </a:pPr>
              <a:r>
                <a:rPr lang="en-US" sz="1100" b="1" dirty="0">
                  <a:solidFill>
                    <a:srgbClr val="ED7D31">
                      <a:lumMod val="50000"/>
                    </a:srgbClr>
                  </a:solidFill>
                  <a:latin typeface="Arial" panose="020B0604020202020204" pitchFamily="34" charset="0"/>
                  <a:ea typeface="Times New Roman" panose="02020603050405020304" pitchFamily="18" charset="0"/>
                  <a:cs typeface="Arial" panose="020B0604020202020204" pitchFamily="34" charset="0"/>
                </a:rPr>
                <a:t># Sales</a:t>
              </a:r>
              <a:endParaRPr lang="en-IN" sz="1100" b="1" dirty="0">
                <a:solidFill>
                  <a:srgbClr val="ED7D31">
                    <a:lumMod val="50000"/>
                  </a:srgb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90" name="Rectangle 89">
              <a:extLst>
                <a:ext uri="{FF2B5EF4-FFF2-40B4-BE49-F238E27FC236}">
                  <a16:creationId xmlns:a16="http://schemas.microsoft.com/office/drawing/2014/main" id="{E7DE805D-D706-4E93-9D63-2D93FF4ADD0F}"/>
                </a:ext>
              </a:extLst>
            </p:cNvPr>
            <p:cNvSpPr/>
            <p:nvPr/>
          </p:nvSpPr>
          <p:spPr>
            <a:xfrm>
              <a:off x="6502285" y="3773921"/>
              <a:ext cx="1911126" cy="327796"/>
            </a:xfrm>
            <a:prstGeom prst="rect">
              <a:avLst/>
            </a:prstGeom>
          </p:spPr>
          <p:txBody>
            <a:bodyPr wrap="none">
              <a:spAutoFit/>
            </a:bodyPr>
            <a:lstStyle/>
            <a:p>
              <a:pPr indent="457200">
                <a:lnSpc>
                  <a:spcPct val="107000"/>
                </a:lnSpc>
                <a:spcBef>
                  <a:spcPts val="200"/>
                </a:spcBef>
              </a:pPr>
              <a:r>
                <a:rPr lang="en-US"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rPr>
                <a:t>Incremental Lift</a:t>
              </a:r>
              <a:endParaRPr lang="en-IN"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91" name="Rectangle 90">
              <a:extLst>
                <a:ext uri="{FF2B5EF4-FFF2-40B4-BE49-F238E27FC236}">
                  <a16:creationId xmlns:a16="http://schemas.microsoft.com/office/drawing/2014/main" id="{61EDB521-FDDB-4D12-93AF-D97F7E51AD96}"/>
                </a:ext>
              </a:extLst>
            </p:cNvPr>
            <p:cNvSpPr/>
            <p:nvPr/>
          </p:nvSpPr>
          <p:spPr>
            <a:xfrm>
              <a:off x="8505545" y="3764554"/>
              <a:ext cx="2046834" cy="327796"/>
            </a:xfrm>
            <a:prstGeom prst="rect">
              <a:avLst/>
            </a:prstGeom>
          </p:spPr>
          <p:txBody>
            <a:bodyPr wrap="none">
              <a:spAutoFit/>
            </a:bodyPr>
            <a:lstStyle/>
            <a:p>
              <a:pPr indent="457200">
                <a:lnSpc>
                  <a:spcPct val="107000"/>
                </a:lnSpc>
                <a:spcBef>
                  <a:spcPts val="200"/>
                </a:spcBef>
              </a:pPr>
              <a:r>
                <a:rPr lang="en-US"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rPr>
                <a:t>[ B/Y] / [A/X]     - 1</a:t>
              </a:r>
              <a:endParaRPr lang="en-IN" sz="1100" b="1" dirty="0">
                <a:solidFill>
                  <a:srgbClr val="ED7D31">
                    <a:lumMod val="75000"/>
                  </a:srgb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92" name="TextBox 91">
              <a:extLst>
                <a:ext uri="{FF2B5EF4-FFF2-40B4-BE49-F238E27FC236}">
                  <a16:creationId xmlns:a16="http://schemas.microsoft.com/office/drawing/2014/main" id="{6E58A304-A679-4237-B60D-3C22441C7CDA}"/>
                </a:ext>
              </a:extLst>
            </p:cNvPr>
            <p:cNvSpPr txBox="1"/>
            <p:nvPr/>
          </p:nvSpPr>
          <p:spPr>
            <a:xfrm>
              <a:off x="7171483" y="4231323"/>
              <a:ext cx="3633773" cy="9591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Incremental lift is calculated by comparing the ratio of  Target : Control across the post campaign over pre campaign periods </a:t>
              </a:r>
              <a:endParaRPr kumimoji="0" lang="en-IN" sz="1050" b="1" i="0" u="none" strike="noStrike" kern="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119" name="Group 118">
            <a:extLst>
              <a:ext uri="{FF2B5EF4-FFF2-40B4-BE49-F238E27FC236}">
                <a16:creationId xmlns:a16="http://schemas.microsoft.com/office/drawing/2014/main" id="{2702AEB5-2DF1-41C5-A642-A76C4E2C3714}"/>
              </a:ext>
            </a:extLst>
          </p:cNvPr>
          <p:cNvGrpSpPr/>
          <p:nvPr/>
        </p:nvGrpSpPr>
        <p:grpSpPr>
          <a:xfrm>
            <a:off x="435794" y="1272039"/>
            <a:ext cx="11268026" cy="3003160"/>
            <a:chOff x="420622" y="1976486"/>
            <a:chExt cx="11268026" cy="3553297"/>
          </a:xfrm>
        </p:grpSpPr>
        <p:sp>
          <p:nvSpPr>
            <p:cNvPr id="120" name="TextBox 10">
              <a:extLst>
                <a:ext uri="{FF2B5EF4-FFF2-40B4-BE49-F238E27FC236}">
                  <a16:creationId xmlns:a16="http://schemas.microsoft.com/office/drawing/2014/main" id="{FF4D087E-DFC3-4135-8FE0-4D3889A469A7}"/>
                </a:ext>
              </a:extLst>
            </p:cNvPr>
            <p:cNvSpPr txBox="1"/>
            <p:nvPr/>
          </p:nvSpPr>
          <p:spPr>
            <a:xfrm>
              <a:off x="473079" y="3766089"/>
              <a:ext cx="1717314" cy="156587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Budget and Target Revenue</a:t>
              </a:r>
            </a:p>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Schedule of Campaigns</a:t>
              </a:r>
            </a:p>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Store identification</a:t>
              </a:r>
            </a:p>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Segment identification </a:t>
              </a:r>
            </a:p>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Category identification </a:t>
              </a:r>
            </a:p>
          </p:txBody>
        </p:sp>
        <p:sp>
          <p:nvSpPr>
            <p:cNvPr id="121" name="TextBox 11">
              <a:extLst>
                <a:ext uri="{FF2B5EF4-FFF2-40B4-BE49-F238E27FC236}">
                  <a16:creationId xmlns:a16="http://schemas.microsoft.com/office/drawing/2014/main" id="{C637F88A-B2A8-4F73-93A1-39552BD42284}"/>
                </a:ext>
              </a:extLst>
            </p:cNvPr>
            <p:cNvSpPr txBox="1"/>
            <p:nvPr/>
          </p:nvSpPr>
          <p:spPr>
            <a:xfrm>
              <a:off x="2767533" y="3734279"/>
              <a:ext cx="1668797" cy="111067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Frequency &amp; duration</a:t>
              </a:r>
            </a:p>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Channel(s) of contact</a:t>
              </a:r>
            </a:p>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Eligible population</a:t>
              </a:r>
            </a:p>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Offers / promotions</a:t>
              </a:r>
            </a:p>
          </p:txBody>
        </p:sp>
        <p:sp>
          <p:nvSpPr>
            <p:cNvPr id="122" name="TextBox 12">
              <a:extLst>
                <a:ext uri="{FF2B5EF4-FFF2-40B4-BE49-F238E27FC236}">
                  <a16:creationId xmlns:a16="http://schemas.microsoft.com/office/drawing/2014/main" id="{3F9AA963-BA6A-4FDB-BD3B-74735E928323}"/>
                </a:ext>
              </a:extLst>
            </p:cNvPr>
            <p:cNvSpPr txBox="1"/>
            <p:nvPr/>
          </p:nvSpPr>
          <p:spPr>
            <a:xfrm>
              <a:off x="5013470" y="3766089"/>
              <a:ext cx="1882006" cy="564444"/>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Target User selection</a:t>
              </a:r>
            </a:p>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Control user selection </a:t>
              </a:r>
            </a:p>
          </p:txBody>
        </p:sp>
        <p:sp>
          <p:nvSpPr>
            <p:cNvPr id="123" name="TextBox 13">
              <a:extLst>
                <a:ext uri="{FF2B5EF4-FFF2-40B4-BE49-F238E27FC236}">
                  <a16:creationId xmlns:a16="http://schemas.microsoft.com/office/drawing/2014/main" id="{A1D8E9F4-9A04-421E-B8A3-B2A5129051F7}"/>
                </a:ext>
              </a:extLst>
            </p:cNvPr>
            <p:cNvSpPr txBox="1"/>
            <p:nvPr/>
          </p:nvSpPr>
          <p:spPr>
            <a:xfrm>
              <a:off x="7286954" y="3766088"/>
              <a:ext cx="1815715" cy="784830"/>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Target customers through chosen channel</a:t>
              </a:r>
            </a:p>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Record offer and response data </a:t>
              </a:r>
            </a:p>
          </p:txBody>
        </p:sp>
        <p:sp>
          <p:nvSpPr>
            <p:cNvPr id="124" name="TextBox 14">
              <a:extLst>
                <a:ext uri="{FF2B5EF4-FFF2-40B4-BE49-F238E27FC236}">
                  <a16:creationId xmlns:a16="http://schemas.microsoft.com/office/drawing/2014/main" id="{E953AAAC-5346-4594-92BE-0E4C58F1C169}"/>
                </a:ext>
              </a:extLst>
            </p:cNvPr>
            <p:cNvSpPr txBox="1"/>
            <p:nvPr/>
          </p:nvSpPr>
          <p:spPr>
            <a:xfrm>
              <a:off x="9715000" y="3750047"/>
              <a:ext cx="1572768" cy="655483"/>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1125" indent="-111125">
                <a:spcAft>
                  <a:spcPts val="600"/>
                </a:spcAft>
                <a:buFont typeface="Arial" pitchFamily="34" charset="0"/>
                <a:buChar char="•"/>
              </a:pPr>
              <a:r>
                <a:rPr lang="en-US" sz="1000" dirty="0">
                  <a:solidFill>
                    <a:srgbClr val="000000"/>
                  </a:solidFill>
                  <a:latin typeface="Arial" panose="020B0604020202020204" pitchFamily="34" charset="0"/>
                  <a:cs typeface="Arial" panose="020B0604020202020204" pitchFamily="34" charset="0"/>
                </a:rPr>
                <a:t>Analyze campaign response rates and sales volume </a:t>
              </a:r>
            </a:p>
          </p:txBody>
        </p:sp>
        <p:sp>
          <p:nvSpPr>
            <p:cNvPr id="125" name="Rectangle 124">
              <a:extLst>
                <a:ext uri="{FF2B5EF4-FFF2-40B4-BE49-F238E27FC236}">
                  <a16:creationId xmlns:a16="http://schemas.microsoft.com/office/drawing/2014/main" id="{5AC847AF-6603-4EC9-BF7A-CC7FB8D322C5}"/>
                </a:ext>
              </a:extLst>
            </p:cNvPr>
            <p:cNvSpPr/>
            <p:nvPr/>
          </p:nvSpPr>
          <p:spPr>
            <a:xfrm>
              <a:off x="420622" y="2623818"/>
              <a:ext cx="1691640" cy="1093755"/>
            </a:xfrm>
            <a:prstGeom prst="rect">
              <a:avLst/>
            </a:prstGeom>
            <a:solidFill>
              <a:schemeClr val="bg2">
                <a:lumMod val="5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050" b="1" dirty="0">
                  <a:latin typeface="Arial" panose="020B0604020202020204" pitchFamily="34" charset="0"/>
                  <a:cs typeface="Arial" panose="020B0604020202020204" pitchFamily="34" charset="0"/>
                </a:rPr>
                <a:t>Campaign Planning</a:t>
              </a:r>
            </a:p>
            <a:p>
              <a:pPr algn="ctr"/>
              <a:endParaRPr lang="en-IN" sz="1050" b="1" dirty="0">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20DD0EB8-9A41-41A4-BC9D-8AFD90188592}"/>
                </a:ext>
              </a:extLst>
            </p:cNvPr>
            <p:cNvSpPr/>
            <p:nvPr/>
          </p:nvSpPr>
          <p:spPr>
            <a:xfrm>
              <a:off x="2741631" y="2623818"/>
              <a:ext cx="1691640" cy="1093755"/>
            </a:xfrm>
            <a:prstGeom prst="rect">
              <a:avLst/>
            </a:prstGeom>
            <a:solidFill>
              <a:srgbClr val="378D76"/>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050" b="1" dirty="0">
                  <a:latin typeface="Arial" panose="020B0604020202020204" pitchFamily="34" charset="0"/>
                  <a:cs typeface="Arial" panose="020B0604020202020204" pitchFamily="34" charset="0"/>
                </a:rPr>
                <a:t>Experiment Design</a:t>
              </a:r>
            </a:p>
            <a:p>
              <a:pPr algn="ctr"/>
              <a:endParaRPr lang="en-IN" sz="1050" b="1" dirty="0">
                <a:latin typeface="Arial" panose="020B0604020202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344DEC63-C053-4616-A813-17E8889B369D}"/>
                </a:ext>
              </a:extLst>
            </p:cNvPr>
            <p:cNvSpPr/>
            <p:nvPr/>
          </p:nvSpPr>
          <p:spPr>
            <a:xfrm>
              <a:off x="5063251" y="2623818"/>
              <a:ext cx="1691640" cy="1095205"/>
            </a:xfrm>
            <a:prstGeom prst="rect">
              <a:avLst/>
            </a:prstGeom>
            <a:solidFill>
              <a:srgbClr val="378D76"/>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050" b="1" dirty="0">
                  <a:latin typeface="Arial" panose="020B0604020202020204" pitchFamily="34" charset="0"/>
                  <a:cs typeface="Arial" panose="020B0604020202020204" pitchFamily="34" charset="0"/>
                </a:rPr>
                <a:t>Target Identification</a:t>
              </a:r>
            </a:p>
            <a:p>
              <a:pPr algn="ctr"/>
              <a:endParaRPr lang="en-IN" sz="1050" b="1" dirty="0">
                <a:latin typeface="Arial" panose="020B0604020202020204"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A74F6FFC-C12B-463E-AC6A-1F360FDC8309}"/>
                </a:ext>
              </a:extLst>
            </p:cNvPr>
            <p:cNvSpPr/>
            <p:nvPr/>
          </p:nvSpPr>
          <p:spPr>
            <a:xfrm>
              <a:off x="7332842" y="2623818"/>
              <a:ext cx="1691640" cy="1093755"/>
            </a:xfrm>
            <a:prstGeom prst="rect">
              <a:avLst/>
            </a:prstGeom>
            <a:solidFill>
              <a:schemeClr val="bg2">
                <a:lumMod val="5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050" b="1" dirty="0">
                  <a:latin typeface="Arial" panose="020B0604020202020204" pitchFamily="34" charset="0"/>
                  <a:cs typeface="Arial" panose="020B0604020202020204" pitchFamily="34" charset="0"/>
                </a:rPr>
                <a:t>Execution</a:t>
              </a:r>
            </a:p>
            <a:p>
              <a:pPr algn="ctr"/>
              <a:endParaRPr lang="en-IN" sz="1050" b="1" dirty="0">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508D8C7C-DA08-42DC-AFAF-2E489219FE4A}"/>
                </a:ext>
              </a:extLst>
            </p:cNvPr>
            <p:cNvSpPr/>
            <p:nvPr/>
          </p:nvSpPr>
          <p:spPr>
            <a:xfrm>
              <a:off x="9669483" y="2551556"/>
              <a:ext cx="1803405" cy="1166018"/>
            </a:xfrm>
            <a:prstGeom prst="rect">
              <a:avLst/>
            </a:prstGeom>
            <a:solidFill>
              <a:srgbClr val="47AE92"/>
            </a:solidFill>
            <a:ln w="76200">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050" b="1" dirty="0">
                  <a:latin typeface="Arial" panose="020B0604020202020204" pitchFamily="34" charset="0"/>
                  <a:cs typeface="Arial" panose="020B0604020202020204" pitchFamily="34" charset="0"/>
                </a:rPr>
                <a:t>Track Measurement </a:t>
              </a:r>
            </a:p>
            <a:p>
              <a:pPr algn="ctr"/>
              <a:endParaRPr lang="en-IN" sz="1050" b="1" dirty="0">
                <a:latin typeface="Arial" panose="020B0604020202020204" pitchFamily="34" charset="0"/>
                <a:cs typeface="Arial" panose="020B0604020202020204" pitchFamily="34" charset="0"/>
              </a:endParaRPr>
            </a:p>
          </p:txBody>
        </p:sp>
        <p:cxnSp>
          <p:nvCxnSpPr>
            <p:cNvPr id="130" name="Straight Arrow Connector 129">
              <a:extLst>
                <a:ext uri="{FF2B5EF4-FFF2-40B4-BE49-F238E27FC236}">
                  <a16:creationId xmlns:a16="http://schemas.microsoft.com/office/drawing/2014/main" id="{294DE4F0-8858-4BBA-9715-C92B3716F907}"/>
                </a:ext>
              </a:extLst>
            </p:cNvPr>
            <p:cNvCxnSpPr>
              <a:stCxn id="125" idx="3"/>
              <a:endCxn id="126" idx="1"/>
            </p:cNvCxnSpPr>
            <p:nvPr/>
          </p:nvCxnSpPr>
          <p:spPr>
            <a:xfrm>
              <a:off x="2112262" y="3170696"/>
              <a:ext cx="629369" cy="0"/>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0E4918F-EEA9-4FDC-8497-31199622FCF1}"/>
                </a:ext>
              </a:extLst>
            </p:cNvPr>
            <p:cNvCxnSpPr/>
            <p:nvPr/>
          </p:nvCxnSpPr>
          <p:spPr>
            <a:xfrm>
              <a:off x="4451352" y="3140862"/>
              <a:ext cx="596877" cy="5650"/>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1615950-6738-4E62-85A6-B6FFD7785AF4}"/>
                </a:ext>
              </a:extLst>
            </p:cNvPr>
            <p:cNvCxnSpPr/>
            <p:nvPr/>
          </p:nvCxnSpPr>
          <p:spPr>
            <a:xfrm>
              <a:off x="6735965" y="3131160"/>
              <a:ext cx="596877" cy="5650"/>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A3019F7-1917-4EA1-B52E-BA1B652725A6}"/>
                </a:ext>
              </a:extLst>
            </p:cNvPr>
            <p:cNvCxnSpPr/>
            <p:nvPr/>
          </p:nvCxnSpPr>
          <p:spPr>
            <a:xfrm>
              <a:off x="9042876" y="3098928"/>
              <a:ext cx="596877" cy="5650"/>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3409114-E187-4FDC-8483-878FC4CFD252}"/>
                </a:ext>
              </a:extLst>
            </p:cNvPr>
            <p:cNvCxnSpPr>
              <a:stCxn id="129" idx="3"/>
            </p:cNvCxnSpPr>
            <p:nvPr/>
          </p:nvCxnSpPr>
          <p:spPr>
            <a:xfrm>
              <a:off x="11472888" y="3134565"/>
              <a:ext cx="215760" cy="36131"/>
            </a:xfrm>
            <a:prstGeom prst="line">
              <a:avLst/>
            </a:prstGeom>
            <a:ln w="127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223096D2-E992-445E-BB8B-207F6FB689B7}"/>
                </a:ext>
              </a:extLst>
            </p:cNvPr>
            <p:cNvCxnSpPr>
              <a:cxnSpLocks/>
            </p:cNvCxnSpPr>
            <p:nvPr/>
          </p:nvCxnSpPr>
          <p:spPr>
            <a:xfrm>
              <a:off x="11658668" y="3170696"/>
              <a:ext cx="0" cy="1999263"/>
            </a:xfrm>
            <a:prstGeom prst="straightConnector1">
              <a:avLst/>
            </a:prstGeom>
            <a:ln w="1270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D06756E4-2A5C-4CB2-81D6-0BBE4EDFD0C4}"/>
                </a:ext>
              </a:extLst>
            </p:cNvPr>
            <p:cNvCxnSpPr/>
            <p:nvPr/>
          </p:nvCxnSpPr>
          <p:spPr>
            <a:xfrm flipH="1">
              <a:off x="2398670" y="5169958"/>
              <a:ext cx="9259998" cy="0"/>
            </a:xfrm>
            <a:prstGeom prst="straightConnector1">
              <a:avLst/>
            </a:prstGeom>
            <a:ln w="1270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48F715F-84D3-4C0D-B58C-5963F918804A}"/>
                </a:ext>
              </a:extLst>
            </p:cNvPr>
            <p:cNvCxnSpPr>
              <a:cxnSpLocks/>
            </p:cNvCxnSpPr>
            <p:nvPr/>
          </p:nvCxnSpPr>
          <p:spPr>
            <a:xfrm flipH="1" flipV="1">
              <a:off x="2398670" y="3170696"/>
              <a:ext cx="28276" cy="1999263"/>
            </a:xfrm>
            <a:prstGeom prst="straightConnector1">
              <a:avLst/>
            </a:prstGeom>
            <a:ln w="1270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6123AA1B-2B08-4B6C-9584-7910C214BBB4}"/>
                </a:ext>
              </a:extLst>
            </p:cNvPr>
            <p:cNvSpPr/>
            <p:nvPr/>
          </p:nvSpPr>
          <p:spPr>
            <a:xfrm>
              <a:off x="7324464" y="4856169"/>
              <a:ext cx="1691640" cy="673614"/>
            </a:xfrm>
            <a:prstGeom prst="rect">
              <a:avLst/>
            </a:prstGeom>
            <a:solidFill>
              <a:srgbClr val="378D76"/>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050" b="1" dirty="0">
                  <a:latin typeface="Arial" panose="020B0604020202020204" pitchFamily="34" charset="0"/>
                  <a:cs typeface="Arial" panose="020B0604020202020204" pitchFamily="34" charset="0"/>
                </a:rPr>
                <a:t>Assess Model Performance through statistical testing </a:t>
              </a:r>
            </a:p>
          </p:txBody>
        </p:sp>
        <p:sp>
          <p:nvSpPr>
            <p:cNvPr id="139" name="Rectangle 138">
              <a:extLst>
                <a:ext uri="{FF2B5EF4-FFF2-40B4-BE49-F238E27FC236}">
                  <a16:creationId xmlns:a16="http://schemas.microsoft.com/office/drawing/2014/main" id="{164DCB15-0C4B-4D56-B207-5BD0FB13D82C}"/>
                </a:ext>
              </a:extLst>
            </p:cNvPr>
            <p:cNvSpPr/>
            <p:nvPr/>
          </p:nvSpPr>
          <p:spPr>
            <a:xfrm>
              <a:off x="4588645" y="4856169"/>
              <a:ext cx="1691640" cy="673614"/>
            </a:xfrm>
            <a:prstGeom prst="rect">
              <a:avLst/>
            </a:prstGeom>
            <a:solidFill>
              <a:srgbClr val="378D76"/>
            </a:solid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050" b="1" dirty="0">
                  <a:latin typeface="Arial" panose="020B0604020202020204" pitchFamily="34" charset="0"/>
                  <a:cs typeface="Arial" panose="020B0604020202020204" pitchFamily="34" charset="0"/>
                </a:rPr>
                <a:t>Refine Models based on Performance</a:t>
              </a:r>
            </a:p>
          </p:txBody>
        </p:sp>
        <p:pic>
          <p:nvPicPr>
            <p:cNvPr id="140" name="Picture 6" descr="https://d30y9cdsu7xlg0.cloudfront.net/png/140400-200.png">
              <a:extLst>
                <a:ext uri="{FF2B5EF4-FFF2-40B4-BE49-F238E27FC236}">
                  <a16:creationId xmlns:a16="http://schemas.microsoft.com/office/drawing/2014/main" id="{8BAB422B-9776-4C8E-8DEB-045651ABA058}"/>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047962" y="3274686"/>
              <a:ext cx="330003" cy="330003"/>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8" descr="https://d30y9cdsu7xlg0.cloudfront.net/png/32842-200.png">
              <a:extLst>
                <a:ext uri="{FF2B5EF4-FFF2-40B4-BE49-F238E27FC236}">
                  <a16:creationId xmlns:a16="http://schemas.microsoft.com/office/drawing/2014/main" id="{50484C1B-1606-4F5B-A499-2E605B81C89B}"/>
                </a:ext>
              </a:extLst>
            </p:cNvPr>
            <p:cNvPicPr>
              <a:picLocks noChangeAspect="1" noChangeArrowheads="1"/>
            </p:cNvPicPr>
            <p:nvPr/>
          </p:nvPicPr>
          <p:blipFill>
            <a:blip r:embed="rId4" cstate="print">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325705" y="3274686"/>
              <a:ext cx="330003" cy="33000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2" descr="https://d30y9cdsu7xlg0.cloudfront.net/png/105700-200.png">
              <a:extLst>
                <a:ext uri="{FF2B5EF4-FFF2-40B4-BE49-F238E27FC236}">
                  <a16:creationId xmlns:a16="http://schemas.microsoft.com/office/drawing/2014/main" id="{0023912B-6F1C-4B43-B297-D9BFF16C97DB}"/>
                </a:ext>
              </a:extLst>
            </p:cNvPr>
            <p:cNvPicPr>
              <a:picLocks noChangeAspect="1" noChangeArrowheads="1"/>
            </p:cNvPicPr>
            <p:nvPr/>
          </p:nvPicPr>
          <p:blipFill>
            <a:blip r:embed="rId5" cstate="print">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5603448" y="3274686"/>
              <a:ext cx="491403" cy="49140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4" descr="https://d30y9cdsu7xlg0.cloudfront.net/png/497704-200.png">
              <a:extLst>
                <a:ext uri="{FF2B5EF4-FFF2-40B4-BE49-F238E27FC236}">
                  <a16:creationId xmlns:a16="http://schemas.microsoft.com/office/drawing/2014/main" id="{E90C0E8D-F42D-4F76-8C38-4D2FBA77CA10}"/>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8042591" y="3274686"/>
              <a:ext cx="304442" cy="30444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6" descr="https://d30y9cdsu7xlg0.cloudfront.net/png/367041-200.png">
              <a:extLst>
                <a:ext uri="{FF2B5EF4-FFF2-40B4-BE49-F238E27FC236}">
                  <a16:creationId xmlns:a16="http://schemas.microsoft.com/office/drawing/2014/main" id="{624435BD-7B46-439A-86CC-C7FB49BF1131}"/>
                </a:ext>
              </a:extLst>
            </p:cNvPr>
            <p:cNvPicPr>
              <a:picLocks noChangeAspect="1" noChangeArrowheads="1"/>
            </p:cNvPicPr>
            <p:nvPr/>
          </p:nvPicPr>
          <p:blipFill>
            <a:blip r:embed="rId7" cstate="print">
              <a:clrChange>
                <a:clrFrom>
                  <a:srgbClr val="000000">
                    <a:alpha val="0"/>
                  </a:srgbClr>
                </a:clrFrom>
                <a:clrTo>
                  <a:srgbClr val="000000">
                    <a:alpha val="0"/>
                  </a:srgbClr>
                </a:clrTo>
              </a:clrChange>
              <a:grayscl/>
              <a:extLst>
                <a:ext uri="{28A0092B-C50C-407E-A947-70E740481C1C}">
                  <a14:useLocalDpi xmlns:a14="http://schemas.microsoft.com/office/drawing/2010/main" val="0"/>
                </a:ext>
              </a:extLst>
            </a:blip>
            <a:srcRect/>
            <a:stretch>
              <a:fillRect/>
            </a:stretch>
          </p:blipFill>
          <p:spPr bwMode="auto">
            <a:xfrm>
              <a:off x="10381423" y="3224465"/>
              <a:ext cx="413225" cy="413225"/>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DC113292-9975-4F6B-AA16-16443B4A4C1A}"/>
                </a:ext>
              </a:extLst>
            </p:cNvPr>
            <p:cNvSpPr txBox="1"/>
            <p:nvPr/>
          </p:nvSpPr>
          <p:spPr>
            <a:xfrm>
              <a:off x="777859" y="2004164"/>
              <a:ext cx="1875620" cy="276999"/>
            </a:xfrm>
            <a:prstGeom prst="rect">
              <a:avLst/>
            </a:prstGeom>
            <a:noFill/>
          </p:spPr>
          <p:txBody>
            <a:bodyPr wrap="square" rtlCol="0">
              <a:spAutoFit/>
            </a:bodyPr>
            <a:lstStyle/>
            <a:p>
              <a:r>
                <a:rPr lang="en-US" sz="1200" b="1" dirty="0">
                  <a:solidFill>
                    <a:schemeClr val="tx1">
                      <a:lumMod val="50000"/>
                      <a:lumOff val="50000"/>
                    </a:schemeClr>
                  </a:solidFill>
                  <a:latin typeface="Arial" panose="020B0604020202020204" pitchFamily="34" charset="0"/>
                  <a:cs typeface="Arial" panose="020B0604020202020204" pitchFamily="34" charset="0"/>
                </a:rPr>
                <a:t>Marketing</a:t>
              </a:r>
              <a:endParaRPr lang="en-IN" sz="12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46" name="TextBox 145">
              <a:extLst>
                <a:ext uri="{FF2B5EF4-FFF2-40B4-BE49-F238E27FC236}">
                  <a16:creationId xmlns:a16="http://schemas.microsoft.com/office/drawing/2014/main" id="{C759C786-B6CB-41BF-B306-9FC61545E5BD}"/>
                </a:ext>
              </a:extLst>
            </p:cNvPr>
            <p:cNvSpPr txBox="1"/>
            <p:nvPr/>
          </p:nvSpPr>
          <p:spPr>
            <a:xfrm>
              <a:off x="5370679" y="1976486"/>
              <a:ext cx="2410515" cy="327741"/>
            </a:xfrm>
            <a:prstGeom prst="rect">
              <a:avLst/>
            </a:prstGeom>
            <a:noFill/>
          </p:spPr>
          <p:txBody>
            <a:bodyPr wrap="square" rtlCol="0">
              <a:sp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Share data with store executives </a:t>
              </a:r>
              <a:endParaRPr lang="en-IN" sz="1200"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147" name="Straight Arrow Connector 146">
              <a:extLst>
                <a:ext uri="{FF2B5EF4-FFF2-40B4-BE49-F238E27FC236}">
                  <a16:creationId xmlns:a16="http://schemas.microsoft.com/office/drawing/2014/main" id="{35D3B2AB-4698-44E5-95C6-1E1ED4DB7AD1}"/>
                </a:ext>
              </a:extLst>
            </p:cNvPr>
            <p:cNvCxnSpPr/>
            <p:nvPr/>
          </p:nvCxnSpPr>
          <p:spPr>
            <a:xfrm>
              <a:off x="1273505" y="2270749"/>
              <a:ext cx="0" cy="353069"/>
            </a:xfrm>
            <a:prstGeom prst="straightConnector1">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cxnSp>
          <p:nvCxnSpPr>
            <p:cNvPr id="148" name="Elbow Connector 82">
              <a:extLst>
                <a:ext uri="{FF2B5EF4-FFF2-40B4-BE49-F238E27FC236}">
                  <a16:creationId xmlns:a16="http://schemas.microsoft.com/office/drawing/2014/main" id="{B7665481-BAF2-455D-9969-47690279438B}"/>
                </a:ext>
              </a:extLst>
            </p:cNvPr>
            <p:cNvCxnSpPr>
              <a:cxnSpLocks/>
              <a:stCxn id="146" idx="3"/>
              <a:endCxn id="128" idx="0"/>
            </p:cNvCxnSpPr>
            <p:nvPr/>
          </p:nvCxnSpPr>
          <p:spPr>
            <a:xfrm>
              <a:off x="7781194" y="2140357"/>
              <a:ext cx="397468" cy="483460"/>
            </a:xfrm>
            <a:prstGeom prst="bentConnector2">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2F258DF-26E3-4DF5-9FFB-7ABF9ECA4BAF}"/>
                </a:ext>
              </a:extLst>
            </p:cNvPr>
            <p:cNvCxnSpPr/>
            <p:nvPr/>
          </p:nvCxnSpPr>
          <p:spPr>
            <a:xfrm flipV="1">
              <a:off x="5909071" y="2284693"/>
              <a:ext cx="0" cy="2856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Rectangle 158">
            <a:extLst>
              <a:ext uri="{FF2B5EF4-FFF2-40B4-BE49-F238E27FC236}">
                <a16:creationId xmlns:a16="http://schemas.microsoft.com/office/drawing/2014/main" id="{6A6D5BF5-91A8-41A1-8947-25D8E3B5A115}"/>
              </a:ext>
            </a:extLst>
          </p:cNvPr>
          <p:cNvSpPr/>
          <p:nvPr/>
        </p:nvSpPr>
        <p:spPr>
          <a:xfrm>
            <a:off x="334302" y="602852"/>
            <a:ext cx="11332723" cy="584775"/>
          </a:xfrm>
          <a:prstGeom prst="rect">
            <a:avLst/>
          </a:prstGeom>
          <a:solidFill>
            <a:schemeClr val="bg1"/>
          </a:solidFill>
        </p:spPr>
        <p:txBody>
          <a:bodyPr wrap="square">
            <a:spAutoFit/>
          </a:bodyPr>
          <a:lstStyle/>
          <a:p>
            <a:r>
              <a:rPr lang="en-GB" sz="1600" dirty="0">
                <a:effectLst/>
                <a:latin typeface="Segoe UI" panose="020B0502040204020203" pitchFamily="34" charset="0"/>
                <a:ea typeface="Calibri" panose="020F0502020204030204" pitchFamily="34" charset="0"/>
                <a:cs typeface="Segoe UI" panose="020B0502040204020203" pitchFamily="34" charset="0"/>
              </a:rPr>
              <a:t>Model performance can be evaluated using A/B tests on product categories, stores / segments for the business to do live tests &amp; see if each event does lead to higher trade in that segment (or) with that Customer.</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60546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Representative Case Studies</a:t>
            </a:r>
          </a:p>
        </p:txBody>
      </p:sp>
    </p:spTree>
    <p:extLst>
      <p:ext uri="{BB962C8B-B14F-4D97-AF65-F5344CB8AC3E}">
        <p14:creationId xmlns:p14="http://schemas.microsoft.com/office/powerpoint/2010/main" val="1958310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94" name="Google Shape;294;p46"/>
          <p:cNvSpPr txBox="1"/>
          <p:nvPr/>
        </p:nvSpPr>
        <p:spPr>
          <a:xfrm>
            <a:off x="599655" y="58925"/>
            <a:ext cx="10940400" cy="408400"/>
          </a:xfrm>
          <a:prstGeom prst="rect">
            <a:avLst/>
          </a:prstGeom>
          <a:noFill/>
          <a:ln>
            <a:noFill/>
          </a:ln>
        </p:spPr>
        <p:txBody>
          <a:bodyPr spcFirstLastPara="1" wrap="square" lIns="91433" tIns="45700" rIns="91433" bIns="45700" anchor="ctr" anchorCtr="0">
            <a:noAutofit/>
          </a:bodyPr>
          <a:lstStyle/>
          <a:p>
            <a:pPr algn="ctr">
              <a:lnSpc>
                <a:spcPct val="90000"/>
              </a:lnSpc>
              <a:buClr>
                <a:srgbClr val="000000"/>
              </a:buClr>
              <a:buSzPts val="2100"/>
            </a:pPr>
            <a:r>
              <a:rPr lang="en-GB" sz="2800" dirty="0">
                <a:solidFill>
                  <a:srgbClr val="FFFFFF"/>
                </a:solidFill>
                <a:latin typeface="Arial" panose="020B0604020202020204" pitchFamily="34" charset="0"/>
                <a:cs typeface="Arial" panose="020B0604020202020204" pitchFamily="34" charset="0"/>
                <a:sym typeface="Calibri"/>
              </a:rPr>
              <a:t>Agenda</a:t>
            </a:r>
            <a:endParaRPr sz="2800" dirty="0">
              <a:solidFill>
                <a:srgbClr val="FFFFFF"/>
              </a:solidFill>
              <a:latin typeface="Arial" panose="020B0604020202020204" pitchFamily="34" charset="0"/>
              <a:cs typeface="Arial" panose="020B0604020202020204" pitchFamily="34" charset="0"/>
              <a:sym typeface="Calibri"/>
            </a:endParaRPr>
          </a:p>
        </p:txBody>
      </p:sp>
      <p:grpSp>
        <p:nvGrpSpPr>
          <p:cNvPr id="25" name="Group 24">
            <a:extLst>
              <a:ext uri="{FF2B5EF4-FFF2-40B4-BE49-F238E27FC236}">
                <a16:creationId xmlns:a16="http://schemas.microsoft.com/office/drawing/2014/main" id="{D84E85CF-EFC8-452D-933C-A9F89910B4E8}"/>
              </a:ext>
            </a:extLst>
          </p:cNvPr>
          <p:cNvGrpSpPr/>
          <p:nvPr/>
        </p:nvGrpSpPr>
        <p:grpSpPr>
          <a:xfrm>
            <a:off x="482800" y="820267"/>
            <a:ext cx="11057255" cy="738251"/>
            <a:chOff x="1193569" y="2338729"/>
            <a:chExt cx="10352997" cy="738251"/>
          </a:xfrm>
        </p:grpSpPr>
        <p:grpSp>
          <p:nvGrpSpPr>
            <p:cNvPr id="34" name="Group 33">
              <a:extLst>
                <a:ext uri="{FF2B5EF4-FFF2-40B4-BE49-F238E27FC236}">
                  <a16:creationId xmlns:a16="http://schemas.microsoft.com/office/drawing/2014/main" id="{C7163D0F-F415-49BA-BF15-6787D5D4958D}"/>
                </a:ext>
              </a:extLst>
            </p:cNvPr>
            <p:cNvGrpSpPr/>
            <p:nvPr/>
          </p:nvGrpSpPr>
          <p:grpSpPr>
            <a:xfrm>
              <a:off x="1983934" y="2338729"/>
              <a:ext cx="9562632" cy="731520"/>
              <a:chOff x="1983934" y="2338729"/>
              <a:chExt cx="9562632" cy="731520"/>
            </a:xfrm>
          </p:grpSpPr>
          <p:sp>
            <p:nvSpPr>
              <p:cNvPr id="36" name="Rectangle 9">
                <a:extLst>
                  <a:ext uri="{FF2B5EF4-FFF2-40B4-BE49-F238E27FC236}">
                    <a16:creationId xmlns:a16="http://schemas.microsoft.com/office/drawing/2014/main" id="{9BCEB5F2-7436-44D5-ABFE-969D3746CF22}"/>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37" name="Rectangle 24">
                <a:extLst>
                  <a:ext uri="{FF2B5EF4-FFF2-40B4-BE49-F238E27FC236}">
                    <a16:creationId xmlns:a16="http://schemas.microsoft.com/office/drawing/2014/main" id="{41B0FC63-92D8-4C62-9767-583D2952F3DC}"/>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35" name="Abgerundetes Rechteck 37">
              <a:extLst>
                <a:ext uri="{FF2B5EF4-FFF2-40B4-BE49-F238E27FC236}">
                  <a16:creationId xmlns:a16="http://schemas.microsoft.com/office/drawing/2014/main" id="{AE2A0E15-DC5F-47EA-8608-9A71AA26C694}"/>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p>
          </p:txBody>
        </p:sp>
      </p:grpSp>
      <p:grpSp>
        <p:nvGrpSpPr>
          <p:cNvPr id="52" name="Group 51">
            <a:extLst>
              <a:ext uri="{FF2B5EF4-FFF2-40B4-BE49-F238E27FC236}">
                <a16:creationId xmlns:a16="http://schemas.microsoft.com/office/drawing/2014/main" id="{28CBEC8D-1C05-497B-A0BD-1960AF84B50E}"/>
              </a:ext>
            </a:extLst>
          </p:cNvPr>
          <p:cNvGrpSpPr/>
          <p:nvPr/>
        </p:nvGrpSpPr>
        <p:grpSpPr>
          <a:xfrm>
            <a:off x="1437179" y="978062"/>
            <a:ext cx="9988973" cy="573726"/>
            <a:chOff x="1168123" y="-828514"/>
            <a:chExt cx="9352756" cy="2935135"/>
          </a:xfrm>
        </p:grpSpPr>
        <p:sp>
          <p:nvSpPr>
            <p:cNvPr id="58" name="Rectangle 24">
              <a:extLst>
                <a:ext uri="{FF2B5EF4-FFF2-40B4-BE49-F238E27FC236}">
                  <a16:creationId xmlns:a16="http://schemas.microsoft.com/office/drawing/2014/main" id="{D48A1BC2-F873-4639-B276-CFE92B9E8E25}"/>
                </a:ext>
              </a:extLst>
            </p:cNvPr>
            <p:cNvSpPr txBox="1"/>
            <p:nvPr/>
          </p:nvSpPr>
          <p:spPr>
            <a:xfrm>
              <a:off x="1198892" y="1798844"/>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54" name="Rectangle 53">
              <a:extLst>
                <a:ext uri="{FF2B5EF4-FFF2-40B4-BE49-F238E27FC236}">
                  <a16:creationId xmlns:a16="http://schemas.microsoft.com/office/drawing/2014/main" id="{64E5A48F-A8AB-4E9B-B104-065245AB3212}"/>
                </a:ext>
              </a:extLst>
            </p:cNvPr>
            <p:cNvSpPr/>
            <p:nvPr/>
          </p:nvSpPr>
          <p:spPr>
            <a:xfrm>
              <a:off x="1168123" y="-828514"/>
              <a:ext cx="2215635" cy="204693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Business Objective</a:t>
              </a:r>
              <a:endParaRPr lang="en-IN" sz="20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40D9B1B5-1EB0-4669-BDC0-404B823D959C}"/>
              </a:ext>
            </a:extLst>
          </p:cNvPr>
          <p:cNvGrpSpPr/>
          <p:nvPr/>
        </p:nvGrpSpPr>
        <p:grpSpPr>
          <a:xfrm>
            <a:off x="482800" y="1745692"/>
            <a:ext cx="11057255" cy="738251"/>
            <a:chOff x="1193569" y="2338729"/>
            <a:chExt cx="10352997" cy="738251"/>
          </a:xfrm>
        </p:grpSpPr>
        <p:grpSp>
          <p:nvGrpSpPr>
            <p:cNvPr id="19" name="Group 18">
              <a:extLst>
                <a:ext uri="{FF2B5EF4-FFF2-40B4-BE49-F238E27FC236}">
                  <a16:creationId xmlns:a16="http://schemas.microsoft.com/office/drawing/2014/main" id="{18DC96CC-0415-4C0A-A73D-0DCF5553C4BA}"/>
                </a:ext>
              </a:extLst>
            </p:cNvPr>
            <p:cNvGrpSpPr/>
            <p:nvPr/>
          </p:nvGrpSpPr>
          <p:grpSpPr>
            <a:xfrm>
              <a:off x="1983934" y="2338729"/>
              <a:ext cx="9562632" cy="731520"/>
              <a:chOff x="1983934" y="2338729"/>
              <a:chExt cx="9562632" cy="731520"/>
            </a:xfrm>
          </p:grpSpPr>
          <p:sp>
            <p:nvSpPr>
              <p:cNvPr id="21" name="Rectangle 9">
                <a:extLst>
                  <a:ext uri="{FF2B5EF4-FFF2-40B4-BE49-F238E27FC236}">
                    <a16:creationId xmlns:a16="http://schemas.microsoft.com/office/drawing/2014/main" id="{101930C7-C304-4E25-9EAB-1E74ECF67BFB}"/>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22" name="Rectangle 24">
                <a:extLst>
                  <a:ext uri="{FF2B5EF4-FFF2-40B4-BE49-F238E27FC236}">
                    <a16:creationId xmlns:a16="http://schemas.microsoft.com/office/drawing/2014/main" id="{EFA1E2C2-FF28-41E4-A305-F460AD8FE39F}"/>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20" name="Abgerundetes Rechteck 37">
              <a:extLst>
                <a:ext uri="{FF2B5EF4-FFF2-40B4-BE49-F238E27FC236}">
                  <a16:creationId xmlns:a16="http://schemas.microsoft.com/office/drawing/2014/main" id="{9C8FCD46-CD5B-43A0-8880-DB04804ABE95}"/>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p>
          </p:txBody>
        </p:sp>
      </p:grpSp>
      <p:grpSp>
        <p:nvGrpSpPr>
          <p:cNvPr id="23" name="Group 22">
            <a:extLst>
              <a:ext uri="{FF2B5EF4-FFF2-40B4-BE49-F238E27FC236}">
                <a16:creationId xmlns:a16="http://schemas.microsoft.com/office/drawing/2014/main" id="{7D4D60D8-2597-44FF-A81C-553028DBF36D}"/>
              </a:ext>
            </a:extLst>
          </p:cNvPr>
          <p:cNvGrpSpPr/>
          <p:nvPr/>
        </p:nvGrpSpPr>
        <p:grpSpPr>
          <a:xfrm>
            <a:off x="1437179" y="1903487"/>
            <a:ext cx="9988973" cy="573726"/>
            <a:chOff x="1168123" y="-828514"/>
            <a:chExt cx="9352756" cy="2935135"/>
          </a:xfrm>
        </p:grpSpPr>
        <p:sp>
          <p:nvSpPr>
            <p:cNvPr id="24" name="Rectangle 24">
              <a:extLst>
                <a:ext uri="{FF2B5EF4-FFF2-40B4-BE49-F238E27FC236}">
                  <a16:creationId xmlns:a16="http://schemas.microsoft.com/office/drawing/2014/main" id="{12C89E3F-21C0-410D-8D0D-50F659627F52}"/>
                </a:ext>
              </a:extLst>
            </p:cNvPr>
            <p:cNvSpPr txBox="1"/>
            <p:nvPr/>
          </p:nvSpPr>
          <p:spPr>
            <a:xfrm>
              <a:off x="1198892" y="1798844"/>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33" name="Rectangle 32">
              <a:extLst>
                <a:ext uri="{FF2B5EF4-FFF2-40B4-BE49-F238E27FC236}">
                  <a16:creationId xmlns:a16="http://schemas.microsoft.com/office/drawing/2014/main" id="{194E5074-5F49-46D8-96F1-074996148805}"/>
                </a:ext>
              </a:extLst>
            </p:cNvPr>
            <p:cNvSpPr/>
            <p:nvPr/>
          </p:nvSpPr>
          <p:spPr>
            <a:xfrm>
              <a:off x="1168123" y="-828514"/>
              <a:ext cx="2136088" cy="204693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Solution Approach</a:t>
              </a:r>
              <a:endParaRPr lang="en-IN" sz="20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347C17D1-2AB3-4B6B-A5C3-CA083BDCFA97}"/>
              </a:ext>
            </a:extLst>
          </p:cNvPr>
          <p:cNvGrpSpPr/>
          <p:nvPr/>
        </p:nvGrpSpPr>
        <p:grpSpPr>
          <a:xfrm>
            <a:off x="1206520" y="2579147"/>
            <a:ext cx="10272711" cy="670030"/>
            <a:chOff x="1054920" y="2752700"/>
            <a:chExt cx="10485135" cy="526939"/>
          </a:xfrm>
        </p:grpSpPr>
        <p:grpSp>
          <p:nvGrpSpPr>
            <p:cNvPr id="55" name="Group 54">
              <a:extLst>
                <a:ext uri="{FF2B5EF4-FFF2-40B4-BE49-F238E27FC236}">
                  <a16:creationId xmlns:a16="http://schemas.microsoft.com/office/drawing/2014/main" id="{962C17AE-57F5-460B-80F4-0984FD3464B6}"/>
                </a:ext>
              </a:extLst>
            </p:cNvPr>
            <p:cNvGrpSpPr/>
            <p:nvPr/>
          </p:nvGrpSpPr>
          <p:grpSpPr>
            <a:xfrm>
              <a:off x="1054920" y="2752700"/>
              <a:ext cx="10485135" cy="526939"/>
              <a:chOff x="1193569" y="2338729"/>
              <a:chExt cx="10352997" cy="526939"/>
            </a:xfrm>
          </p:grpSpPr>
          <p:grpSp>
            <p:nvGrpSpPr>
              <p:cNvPr id="57" name="Group 56">
                <a:extLst>
                  <a:ext uri="{FF2B5EF4-FFF2-40B4-BE49-F238E27FC236}">
                    <a16:creationId xmlns:a16="http://schemas.microsoft.com/office/drawing/2014/main" id="{0D998876-246C-4F2E-A059-0F4F6903F070}"/>
                  </a:ext>
                </a:extLst>
              </p:cNvPr>
              <p:cNvGrpSpPr/>
              <p:nvPr/>
            </p:nvGrpSpPr>
            <p:grpSpPr>
              <a:xfrm>
                <a:off x="1983934" y="2338729"/>
                <a:ext cx="9562632" cy="520208"/>
                <a:chOff x="1983934" y="2338729"/>
                <a:chExt cx="9562632" cy="520208"/>
              </a:xfrm>
            </p:grpSpPr>
            <p:sp>
              <p:nvSpPr>
                <p:cNvPr id="60" name="Rectangle 9">
                  <a:extLst>
                    <a:ext uri="{FF2B5EF4-FFF2-40B4-BE49-F238E27FC236}">
                      <a16:creationId xmlns:a16="http://schemas.microsoft.com/office/drawing/2014/main" id="{0755D82A-C638-4D66-8B13-B8C31D1FDCFC}"/>
                    </a:ext>
                  </a:extLst>
                </p:cNvPr>
                <p:cNvSpPr>
                  <a:spLocks noChangeArrowheads="1"/>
                </p:cNvSpPr>
                <p:nvPr/>
              </p:nvSpPr>
              <p:spPr bwMode="gray">
                <a:xfrm>
                  <a:off x="1983934" y="2338729"/>
                  <a:ext cx="9562632" cy="520208"/>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1600" dirty="0">
                    <a:solidFill>
                      <a:srgbClr val="404040"/>
                    </a:solidFill>
                    <a:latin typeface="Arial" panose="020B0604020202020204" pitchFamily="34" charset="0"/>
                    <a:cs typeface="Arial" panose="020B0604020202020204" pitchFamily="34" charset="0"/>
                  </a:endParaRPr>
                </a:p>
              </p:txBody>
            </p:sp>
            <p:sp>
              <p:nvSpPr>
                <p:cNvPr id="62" name="Rectangle 24">
                  <a:extLst>
                    <a:ext uri="{FF2B5EF4-FFF2-40B4-BE49-F238E27FC236}">
                      <a16:creationId xmlns:a16="http://schemas.microsoft.com/office/drawing/2014/main" id="{E4268E89-967A-4FB1-BD57-648481AC1E5A}"/>
                    </a:ext>
                  </a:extLst>
                </p:cNvPr>
                <p:cNvSpPr txBox="1"/>
                <p:nvPr/>
              </p:nvSpPr>
              <p:spPr>
                <a:xfrm>
                  <a:off x="2104341" y="2588669"/>
                  <a:ext cx="9321987" cy="246221"/>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16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59" name="Abgerundetes Rechteck 37">
                <a:extLst>
                  <a:ext uri="{FF2B5EF4-FFF2-40B4-BE49-F238E27FC236}">
                    <a16:creationId xmlns:a16="http://schemas.microsoft.com/office/drawing/2014/main" id="{D6648D6D-61D8-47CC-95F0-104E409D1BBD}"/>
                  </a:ext>
                </a:extLst>
              </p:cNvPr>
              <p:cNvSpPr/>
              <p:nvPr/>
            </p:nvSpPr>
            <p:spPr bwMode="gray">
              <a:xfrm>
                <a:off x="1193569" y="2345460"/>
                <a:ext cx="670128" cy="520208"/>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2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a:t>
                </a:r>
              </a:p>
            </p:txBody>
          </p:sp>
        </p:grpSp>
        <p:sp>
          <p:nvSpPr>
            <p:cNvPr id="56" name="Rectangle 55">
              <a:extLst>
                <a:ext uri="{FF2B5EF4-FFF2-40B4-BE49-F238E27FC236}">
                  <a16:creationId xmlns:a16="http://schemas.microsoft.com/office/drawing/2014/main" id="{494A67CE-77CE-4229-BB62-00B45017DE9D}"/>
                </a:ext>
              </a:extLst>
            </p:cNvPr>
            <p:cNvSpPr/>
            <p:nvPr/>
          </p:nvSpPr>
          <p:spPr>
            <a:xfrm>
              <a:off x="1950608" y="2874679"/>
              <a:ext cx="6950696" cy="266253"/>
            </a:xfrm>
            <a:prstGeom prst="rect">
              <a:avLst/>
            </a:prstGeom>
          </p:spPr>
          <p:txBody>
            <a:bodyPr wrap="none">
              <a:spAutoFit/>
            </a:bodyPr>
            <a:lstStyle/>
            <a:p>
              <a:r>
                <a:rPr lang="en-US" sz="1600" kern="0" dirty="0">
                  <a:solidFill>
                    <a:schemeClr val="bg2">
                      <a:lumMod val="25000"/>
                    </a:schemeClr>
                  </a:solidFill>
                  <a:latin typeface="Arial" panose="020B0604020202020204" pitchFamily="34" charset="0"/>
                  <a:cs typeface="Arial" panose="020B0604020202020204" pitchFamily="34" charset="0"/>
                </a:rPr>
                <a:t>Analyse &amp; Understand Behavioral Patterns of High Net Worth Customers</a:t>
              </a:r>
              <a:endParaRPr lang="en-IN" sz="16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63" name="Group 62">
            <a:extLst>
              <a:ext uri="{FF2B5EF4-FFF2-40B4-BE49-F238E27FC236}">
                <a16:creationId xmlns:a16="http://schemas.microsoft.com/office/drawing/2014/main" id="{D8AE4A97-B4BE-40F3-BF72-15F82D3112D4}"/>
              </a:ext>
            </a:extLst>
          </p:cNvPr>
          <p:cNvGrpSpPr/>
          <p:nvPr/>
        </p:nvGrpSpPr>
        <p:grpSpPr>
          <a:xfrm>
            <a:off x="632856" y="4826931"/>
            <a:ext cx="11057255" cy="738251"/>
            <a:chOff x="288120" y="1579682"/>
            <a:chExt cx="10352997" cy="738251"/>
          </a:xfrm>
        </p:grpSpPr>
        <p:grpSp>
          <p:nvGrpSpPr>
            <p:cNvPr id="64" name="Group 63">
              <a:extLst>
                <a:ext uri="{FF2B5EF4-FFF2-40B4-BE49-F238E27FC236}">
                  <a16:creationId xmlns:a16="http://schemas.microsoft.com/office/drawing/2014/main" id="{449DA509-6B7B-47BA-A8F4-BC23FEC663CD}"/>
                </a:ext>
              </a:extLst>
            </p:cNvPr>
            <p:cNvGrpSpPr/>
            <p:nvPr/>
          </p:nvGrpSpPr>
          <p:grpSpPr>
            <a:xfrm>
              <a:off x="288120" y="1579682"/>
              <a:ext cx="10352997" cy="738251"/>
              <a:chOff x="1193569" y="2338729"/>
              <a:chExt cx="10352997" cy="738251"/>
            </a:xfrm>
          </p:grpSpPr>
          <p:grpSp>
            <p:nvGrpSpPr>
              <p:cNvPr id="66" name="Group 65">
                <a:extLst>
                  <a:ext uri="{FF2B5EF4-FFF2-40B4-BE49-F238E27FC236}">
                    <a16:creationId xmlns:a16="http://schemas.microsoft.com/office/drawing/2014/main" id="{FBFEB5EA-132E-46DC-9CCE-67CBE4EB191B}"/>
                  </a:ext>
                </a:extLst>
              </p:cNvPr>
              <p:cNvGrpSpPr/>
              <p:nvPr/>
            </p:nvGrpSpPr>
            <p:grpSpPr>
              <a:xfrm>
                <a:off x="1983934" y="2338729"/>
                <a:ext cx="9562632" cy="731520"/>
                <a:chOff x="1983934" y="2338729"/>
                <a:chExt cx="9562632" cy="731520"/>
              </a:xfrm>
            </p:grpSpPr>
            <p:sp>
              <p:nvSpPr>
                <p:cNvPr id="68" name="Rectangle 9">
                  <a:extLst>
                    <a:ext uri="{FF2B5EF4-FFF2-40B4-BE49-F238E27FC236}">
                      <a16:creationId xmlns:a16="http://schemas.microsoft.com/office/drawing/2014/main" id="{B2441413-9013-4168-A3B1-20A039B51D02}"/>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69" name="Rectangle 24">
                  <a:extLst>
                    <a:ext uri="{FF2B5EF4-FFF2-40B4-BE49-F238E27FC236}">
                      <a16:creationId xmlns:a16="http://schemas.microsoft.com/office/drawing/2014/main" id="{EED08A30-0147-4ED6-9AF8-C1AC0F2580F4}"/>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67" name="Abgerundetes Rechteck 37">
                <a:extLst>
                  <a:ext uri="{FF2B5EF4-FFF2-40B4-BE49-F238E27FC236}">
                    <a16:creationId xmlns:a16="http://schemas.microsoft.com/office/drawing/2014/main" id="{E7A41C04-2C34-4575-9291-701168AD750F}"/>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grpSp>
        <p:sp>
          <p:nvSpPr>
            <p:cNvPr id="65" name="Rectangle 64">
              <a:extLst>
                <a:ext uri="{FF2B5EF4-FFF2-40B4-BE49-F238E27FC236}">
                  <a16:creationId xmlns:a16="http://schemas.microsoft.com/office/drawing/2014/main" id="{B6743C5E-27B6-4E33-B0DB-80E753ACC110}"/>
                </a:ext>
              </a:extLst>
            </p:cNvPr>
            <p:cNvSpPr/>
            <p:nvPr/>
          </p:nvSpPr>
          <p:spPr>
            <a:xfrm>
              <a:off x="1172520" y="1748161"/>
              <a:ext cx="3282778"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Representative Case Studies</a:t>
              </a:r>
              <a:endParaRPr lang="en-IN" sz="20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7082261E-3C12-44D0-8297-7EFF9A855240}"/>
              </a:ext>
            </a:extLst>
          </p:cNvPr>
          <p:cNvGrpSpPr/>
          <p:nvPr/>
        </p:nvGrpSpPr>
        <p:grpSpPr>
          <a:xfrm>
            <a:off x="1206520" y="3274565"/>
            <a:ext cx="10272711" cy="670030"/>
            <a:chOff x="1054920" y="2752700"/>
            <a:chExt cx="10485135" cy="526939"/>
          </a:xfrm>
        </p:grpSpPr>
        <p:grpSp>
          <p:nvGrpSpPr>
            <p:cNvPr id="71" name="Group 70">
              <a:extLst>
                <a:ext uri="{FF2B5EF4-FFF2-40B4-BE49-F238E27FC236}">
                  <a16:creationId xmlns:a16="http://schemas.microsoft.com/office/drawing/2014/main" id="{329DF465-90C8-4E22-A966-F3DCB7F9C230}"/>
                </a:ext>
              </a:extLst>
            </p:cNvPr>
            <p:cNvGrpSpPr/>
            <p:nvPr/>
          </p:nvGrpSpPr>
          <p:grpSpPr>
            <a:xfrm>
              <a:off x="1054920" y="2752700"/>
              <a:ext cx="10485135" cy="526939"/>
              <a:chOff x="1193569" y="2338729"/>
              <a:chExt cx="10352997" cy="526939"/>
            </a:xfrm>
          </p:grpSpPr>
          <p:grpSp>
            <p:nvGrpSpPr>
              <p:cNvPr id="73" name="Group 72">
                <a:extLst>
                  <a:ext uri="{FF2B5EF4-FFF2-40B4-BE49-F238E27FC236}">
                    <a16:creationId xmlns:a16="http://schemas.microsoft.com/office/drawing/2014/main" id="{1C711B80-4269-41DF-A29C-A07D58342132}"/>
                  </a:ext>
                </a:extLst>
              </p:cNvPr>
              <p:cNvGrpSpPr/>
              <p:nvPr/>
            </p:nvGrpSpPr>
            <p:grpSpPr>
              <a:xfrm>
                <a:off x="1983934" y="2338729"/>
                <a:ext cx="9562632" cy="520208"/>
                <a:chOff x="1983934" y="2338729"/>
                <a:chExt cx="9562632" cy="520208"/>
              </a:xfrm>
            </p:grpSpPr>
            <p:sp>
              <p:nvSpPr>
                <p:cNvPr id="75" name="Rectangle 9">
                  <a:extLst>
                    <a:ext uri="{FF2B5EF4-FFF2-40B4-BE49-F238E27FC236}">
                      <a16:creationId xmlns:a16="http://schemas.microsoft.com/office/drawing/2014/main" id="{909CEC9A-C73D-4FCF-B21B-81D299A6222F}"/>
                    </a:ext>
                  </a:extLst>
                </p:cNvPr>
                <p:cNvSpPr>
                  <a:spLocks noChangeArrowheads="1"/>
                </p:cNvSpPr>
                <p:nvPr/>
              </p:nvSpPr>
              <p:spPr bwMode="gray">
                <a:xfrm>
                  <a:off x="1983934" y="2338729"/>
                  <a:ext cx="9562632" cy="520208"/>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1600" dirty="0">
                    <a:solidFill>
                      <a:srgbClr val="404040"/>
                    </a:solidFill>
                    <a:latin typeface="Arial" panose="020B0604020202020204" pitchFamily="34" charset="0"/>
                    <a:cs typeface="Arial" panose="020B0604020202020204" pitchFamily="34" charset="0"/>
                  </a:endParaRPr>
                </a:p>
              </p:txBody>
            </p:sp>
            <p:sp>
              <p:nvSpPr>
                <p:cNvPr id="76" name="Rectangle 24">
                  <a:extLst>
                    <a:ext uri="{FF2B5EF4-FFF2-40B4-BE49-F238E27FC236}">
                      <a16:creationId xmlns:a16="http://schemas.microsoft.com/office/drawing/2014/main" id="{EE2F989B-B1F8-4045-935C-F7EF9189F195}"/>
                    </a:ext>
                  </a:extLst>
                </p:cNvPr>
                <p:cNvSpPr txBox="1"/>
                <p:nvPr/>
              </p:nvSpPr>
              <p:spPr>
                <a:xfrm>
                  <a:off x="2104341" y="2588669"/>
                  <a:ext cx="9321987" cy="246221"/>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16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74" name="Abgerundetes Rechteck 37">
                <a:extLst>
                  <a:ext uri="{FF2B5EF4-FFF2-40B4-BE49-F238E27FC236}">
                    <a16:creationId xmlns:a16="http://schemas.microsoft.com/office/drawing/2014/main" id="{525F8444-AAFC-4CE1-9257-68CDE6038221}"/>
                  </a:ext>
                </a:extLst>
              </p:cNvPr>
              <p:cNvSpPr/>
              <p:nvPr/>
            </p:nvSpPr>
            <p:spPr bwMode="gray">
              <a:xfrm>
                <a:off x="1193569" y="2345460"/>
                <a:ext cx="670128" cy="520208"/>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2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2b</a:t>
                </a:r>
              </a:p>
            </p:txBody>
          </p:sp>
        </p:grpSp>
        <p:sp>
          <p:nvSpPr>
            <p:cNvPr id="72" name="Rectangle 71">
              <a:extLst>
                <a:ext uri="{FF2B5EF4-FFF2-40B4-BE49-F238E27FC236}">
                  <a16:creationId xmlns:a16="http://schemas.microsoft.com/office/drawing/2014/main" id="{29F03FE7-A589-4DDD-975E-540943614B82}"/>
                </a:ext>
              </a:extLst>
            </p:cNvPr>
            <p:cNvSpPr/>
            <p:nvPr/>
          </p:nvSpPr>
          <p:spPr>
            <a:xfrm>
              <a:off x="1950608" y="2897152"/>
              <a:ext cx="6027907" cy="266253"/>
            </a:xfrm>
            <a:prstGeom prst="rect">
              <a:avLst/>
            </a:prstGeom>
          </p:spPr>
          <p:txBody>
            <a:bodyPr wrap="none">
              <a:spAutoFit/>
            </a:bodyPr>
            <a:lstStyle/>
            <a:p>
              <a:r>
                <a:rPr lang="en-US" sz="1600" kern="0" dirty="0">
                  <a:solidFill>
                    <a:schemeClr val="bg2">
                      <a:lumMod val="25000"/>
                    </a:schemeClr>
                  </a:solidFill>
                  <a:latin typeface="Arial" panose="020B0604020202020204" pitchFamily="34" charset="0"/>
                  <a:cs typeface="Arial" panose="020B0604020202020204" pitchFamily="34" charset="0"/>
                </a:rPr>
                <a:t>Enhance Recommendations by Augmenting with External Data</a:t>
              </a:r>
              <a:endParaRPr lang="en-IN" sz="16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77" name="Group 76">
            <a:extLst>
              <a:ext uri="{FF2B5EF4-FFF2-40B4-BE49-F238E27FC236}">
                <a16:creationId xmlns:a16="http://schemas.microsoft.com/office/drawing/2014/main" id="{B06E3C16-EAEA-45CB-919B-260B5F752E10}"/>
              </a:ext>
            </a:extLst>
          </p:cNvPr>
          <p:cNvGrpSpPr/>
          <p:nvPr/>
        </p:nvGrpSpPr>
        <p:grpSpPr>
          <a:xfrm>
            <a:off x="1206520" y="4054052"/>
            <a:ext cx="10272711" cy="670029"/>
            <a:chOff x="1054920" y="2763937"/>
            <a:chExt cx="10485135" cy="526938"/>
          </a:xfrm>
        </p:grpSpPr>
        <p:grpSp>
          <p:nvGrpSpPr>
            <p:cNvPr id="78" name="Group 77">
              <a:extLst>
                <a:ext uri="{FF2B5EF4-FFF2-40B4-BE49-F238E27FC236}">
                  <a16:creationId xmlns:a16="http://schemas.microsoft.com/office/drawing/2014/main" id="{ECC28BCD-D19B-468B-A23E-EC03F2A1D917}"/>
                </a:ext>
              </a:extLst>
            </p:cNvPr>
            <p:cNvGrpSpPr/>
            <p:nvPr/>
          </p:nvGrpSpPr>
          <p:grpSpPr>
            <a:xfrm>
              <a:off x="1054920" y="2763937"/>
              <a:ext cx="10485135" cy="526938"/>
              <a:chOff x="1193569" y="2349966"/>
              <a:chExt cx="10352997" cy="526938"/>
            </a:xfrm>
          </p:grpSpPr>
          <p:grpSp>
            <p:nvGrpSpPr>
              <p:cNvPr id="80" name="Group 79">
                <a:extLst>
                  <a:ext uri="{FF2B5EF4-FFF2-40B4-BE49-F238E27FC236}">
                    <a16:creationId xmlns:a16="http://schemas.microsoft.com/office/drawing/2014/main" id="{F889D9AA-8A3B-4264-99FC-FD1944F27639}"/>
                  </a:ext>
                </a:extLst>
              </p:cNvPr>
              <p:cNvGrpSpPr/>
              <p:nvPr/>
            </p:nvGrpSpPr>
            <p:grpSpPr>
              <a:xfrm>
                <a:off x="1983934" y="2349966"/>
                <a:ext cx="9562632" cy="520208"/>
                <a:chOff x="1983934" y="2349966"/>
                <a:chExt cx="9562632" cy="520208"/>
              </a:xfrm>
            </p:grpSpPr>
            <p:sp>
              <p:nvSpPr>
                <p:cNvPr id="82" name="Rectangle 9">
                  <a:extLst>
                    <a:ext uri="{FF2B5EF4-FFF2-40B4-BE49-F238E27FC236}">
                      <a16:creationId xmlns:a16="http://schemas.microsoft.com/office/drawing/2014/main" id="{F2D140C6-2CE7-47E0-855F-1A07A187F6FD}"/>
                    </a:ext>
                  </a:extLst>
                </p:cNvPr>
                <p:cNvSpPr>
                  <a:spLocks noChangeArrowheads="1"/>
                </p:cNvSpPr>
                <p:nvPr/>
              </p:nvSpPr>
              <p:spPr bwMode="gray">
                <a:xfrm>
                  <a:off x="1983934" y="2349966"/>
                  <a:ext cx="9562632" cy="520208"/>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1600" dirty="0">
                    <a:solidFill>
                      <a:srgbClr val="404040"/>
                    </a:solidFill>
                    <a:latin typeface="Arial" panose="020B0604020202020204" pitchFamily="34" charset="0"/>
                    <a:cs typeface="Arial" panose="020B0604020202020204" pitchFamily="34" charset="0"/>
                  </a:endParaRPr>
                </a:p>
              </p:txBody>
            </p:sp>
            <p:sp>
              <p:nvSpPr>
                <p:cNvPr id="83" name="Rectangle 24">
                  <a:extLst>
                    <a:ext uri="{FF2B5EF4-FFF2-40B4-BE49-F238E27FC236}">
                      <a16:creationId xmlns:a16="http://schemas.microsoft.com/office/drawing/2014/main" id="{EB55B486-FC65-44C0-B51C-06F0C563FD86}"/>
                    </a:ext>
                  </a:extLst>
                </p:cNvPr>
                <p:cNvSpPr txBox="1"/>
                <p:nvPr/>
              </p:nvSpPr>
              <p:spPr>
                <a:xfrm>
                  <a:off x="2104341" y="2588669"/>
                  <a:ext cx="9321987" cy="246221"/>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16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81" name="Abgerundetes Rechteck 37">
                <a:extLst>
                  <a:ext uri="{FF2B5EF4-FFF2-40B4-BE49-F238E27FC236}">
                    <a16:creationId xmlns:a16="http://schemas.microsoft.com/office/drawing/2014/main" id="{8F989732-C684-4A03-A921-01D0AA68EC32}"/>
                  </a:ext>
                </a:extLst>
              </p:cNvPr>
              <p:cNvSpPr/>
              <p:nvPr/>
            </p:nvSpPr>
            <p:spPr bwMode="gray">
              <a:xfrm>
                <a:off x="1193569" y="2356696"/>
                <a:ext cx="670128" cy="520208"/>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24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2c</a:t>
                </a:r>
              </a:p>
            </p:txBody>
          </p:sp>
        </p:grpSp>
        <p:sp>
          <p:nvSpPr>
            <p:cNvPr id="79" name="Rectangle 78">
              <a:extLst>
                <a:ext uri="{FF2B5EF4-FFF2-40B4-BE49-F238E27FC236}">
                  <a16:creationId xmlns:a16="http://schemas.microsoft.com/office/drawing/2014/main" id="{BBAC8B4A-F390-4EC6-8A91-1C12EA2F729F}"/>
                </a:ext>
              </a:extLst>
            </p:cNvPr>
            <p:cNvSpPr/>
            <p:nvPr/>
          </p:nvSpPr>
          <p:spPr>
            <a:xfrm>
              <a:off x="1950608" y="2908389"/>
              <a:ext cx="3958176" cy="266253"/>
            </a:xfrm>
            <a:prstGeom prst="rect">
              <a:avLst/>
            </a:prstGeom>
          </p:spPr>
          <p:txBody>
            <a:bodyPr wrap="none">
              <a:spAutoFit/>
            </a:bodyPr>
            <a:lstStyle/>
            <a:p>
              <a:r>
                <a:rPr lang="en-US" sz="1600" kern="0" dirty="0">
                  <a:solidFill>
                    <a:schemeClr val="bg2">
                      <a:lumMod val="25000"/>
                    </a:schemeClr>
                  </a:solidFill>
                  <a:latin typeface="Arial" panose="020B0604020202020204" pitchFamily="34" charset="0"/>
                  <a:cs typeface="Arial" panose="020B0604020202020204" pitchFamily="34" charset="0"/>
                </a:rPr>
                <a:t>Evaluate Performance using A/B Testing</a:t>
              </a:r>
              <a:endParaRPr lang="en-IN" sz="1600" kern="0" dirty="0">
                <a:solidFill>
                  <a:schemeClr val="bg2">
                    <a:lumMod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8605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3639" y="3953814"/>
            <a:ext cx="11256136" cy="216365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 y="1019968"/>
            <a:ext cx="12192003" cy="27079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ea typeface="Segoe UI" panose="020B0502040204020203" pitchFamily="34" charset="0"/>
              <a:cs typeface="Arial" panose="020B0604020202020204" pitchFamily="34" charset="0"/>
            </a:endParaRPr>
          </a:p>
        </p:txBody>
      </p:sp>
      <p:sp>
        <p:nvSpPr>
          <p:cNvPr id="57" name="Rectangle 56"/>
          <p:cNvSpPr/>
          <p:nvPr/>
        </p:nvSpPr>
        <p:spPr>
          <a:xfrm>
            <a:off x="260343" y="19338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58" name="Rectangle 57"/>
          <p:cNvSpPr/>
          <p:nvPr/>
        </p:nvSpPr>
        <p:spPr>
          <a:xfrm>
            <a:off x="260343" y="1477468"/>
            <a:ext cx="3588326" cy="208541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ea typeface="Segoe UI" panose="020B0502040204020203" pitchFamily="34" charset="0"/>
              <a:cs typeface="Arial" panose="020B0604020202020204" pitchFamily="34" charset="0"/>
            </a:endParaRPr>
          </a:p>
        </p:txBody>
      </p:sp>
      <p:sp>
        <p:nvSpPr>
          <p:cNvPr id="59" name="Rectangle 58"/>
          <p:cNvSpPr/>
          <p:nvPr/>
        </p:nvSpPr>
        <p:spPr>
          <a:xfrm>
            <a:off x="245120" y="1755891"/>
            <a:ext cx="3598458" cy="646331"/>
          </a:xfrm>
          <a:prstGeom prst="rect">
            <a:avLst/>
          </a:prstGeom>
        </p:spPr>
        <p:txBody>
          <a:bodyPr wrap="square">
            <a:spAutoFit/>
          </a:bodyPr>
          <a:lstStyle/>
          <a:p>
            <a:pPr marL="295277" indent="-285750">
              <a:buClr>
                <a:schemeClr val="bg1">
                  <a:lumMod val="10000"/>
                </a:schemeClr>
              </a:buClr>
              <a:buSzPct val="100000"/>
              <a:buFont typeface="Arial" panose="020B0604020202020204" pitchFamily="34" charset="0"/>
              <a:buChar char="•"/>
            </a:pPr>
            <a:r>
              <a:rPr lang="en-US" sz="1200" dirty="0">
                <a:latin typeface="Arial" panose="020B0604020202020204" pitchFamily="34" charset="0"/>
                <a:ea typeface="Segoe UI Symbol" panose="020B0502040204020203" pitchFamily="34" charset="0"/>
                <a:cs typeface="Arial" panose="020B0604020202020204" pitchFamily="34" charset="0"/>
              </a:rPr>
              <a:t>To identify the trial members who have the more likelihood of taking the Annual Membership</a:t>
            </a:r>
          </a:p>
        </p:txBody>
      </p:sp>
      <p:sp>
        <p:nvSpPr>
          <p:cNvPr id="60" name="Rectangle 59"/>
          <p:cNvSpPr/>
          <p:nvPr/>
        </p:nvSpPr>
        <p:spPr>
          <a:xfrm>
            <a:off x="256518" y="1438012"/>
            <a:ext cx="2534636" cy="338554"/>
          </a:xfrm>
          <a:prstGeom prst="rect">
            <a:avLst/>
          </a:prstGeom>
        </p:spPr>
        <p:txBody>
          <a:bodyPr wrap="square">
            <a:spAutoFit/>
          </a:bodyPr>
          <a:lstStyle/>
          <a:p>
            <a:r>
              <a:rPr lang="en-US" sz="1600" b="1" dirty="0">
                <a:solidFill>
                  <a:srgbClr val="44546A"/>
                </a:solidFill>
                <a:latin typeface="Arial" panose="020B0604020202020204" pitchFamily="34" charset="0"/>
                <a:ea typeface="Segoe UI" panose="020B0502040204020203" pitchFamily="34" charset="0"/>
                <a:cs typeface="Arial" panose="020B0604020202020204" pitchFamily="34" charset="0"/>
              </a:rPr>
              <a:t>Business Objective</a:t>
            </a:r>
          </a:p>
        </p:txBody>
      </p:sp>
      <p:sp>
        <p:nvSpPr>
          <p:cNvPr id="61" name="Rectangle 60"/>
          <p:cNvSpPr/>
          <p:nvPr/>
        </p:nvSpPr>
        <p:spPr>
          <a:xfrm>
            <a:off x="8301385" y="1478700"/>
            <a:ext cx="3592151" cy="208541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63" name="Rectangle 62"/>
          <p:cNvSpPr/>
          <p:nvPr/>
        </p:nvSpPr>
        <p:spPr>
          <a:xfrm>
            <a:off x="113088" y="1082156"/>
            <a:ext cx="12078913" cy="330206"/>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600" b="1" dirty="0">
                <a:solidFill>
                  <a:srgbClr val="44546A"/>
                </a:solidFill>
                <a:latin typeface="Arial" panose="020B0604020202020204" pitchFamily="34" charset="0"/>
                <a:ea typeface="Segoe UI" panose="020B0502040204020203" pitchFamily="34" charset="0"/>
                <a:cs typeface="Arial" panose="020B0604020202020204" pitchFamily="34" charset="0"/>
              </a:rPr>
              <a:t>The Problem: </a:t>
            </a:r>
            <a:r>
              <a:rPr lang="en-US" sz="1400" dirty="0">
                <a:solidFill>
                  <a:srgbClr val="44546A"/>
                </a:solidFill>
                <a:latin typeface="Arial" panose="020B0604020202020204" pitchFamily="34" charset="0"/>
                <a:ea typeface="Segoe UI" panose="020B0502040204020203" pitchFamily="34" charset="0"/>
                <a:cs typeface="Arial" panose="020B0604020202020204" pitchFamily="34" charset="0"/>
              </a:rPr>
              <a:t>Our client did not have a scientific way to target the trial members who have the characteristics of becoming the annual members</a:t>
            </a:r>
          </a:p>
        </p:txBody>
      </p:sp>
      <p:sp>
        <p:nvSpPr>
          <p:cNvPr id="64" name="Rectangle 63"/>
          <p:cNvSpPr/>
          <p:nvPr/>
        </p:nvSpPr>
        <p:spPr>
          <a:xfrm>
            <a:off x="4255290" y="19338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65" name="Rectangle 64"/>
          <p:cNvSpPr/>
          <p:nvPr/>
        </p:nvSpPr>
        <p:spPr>
          <a:xfrm>
            <a:off x="4296083" y="1477103"/>
            <a:ext cx="3588326" cy="208541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ea typeface="Segoe UI" panose="020B0502040204020203" pitchFamily="34" charset="0"/>
              <a:cs typeface="Arial" panose="020B0604020202020204" pitchFamily="34" charset="0"/>
            </a:endParaRPr>
          </a:p>
        </p:txBody>
      </p:sp>
      <p:sp>
        <p:nvSpPr>
          <p:cNvPr id="66" name="Rectangle 65"/>
          <p:cNvSpPr/>
          <p:nvPr/>
        </p:nvSpPr>
        <p:spPr>
          <a:xfrm>
            <a:off x="4289776" y="1715277"/>
            <a:ext cx="3594633" cy="1865126"/>
          </a:xfrm>
          <a:prstGeom prst="rect">
            <a:avLst/>
          </a:prstGeom>
        </p:spPr>
        <p:txBody>
          <a:bodyPr wrap="square">
            <a:spAutoFit/>
          </a:bodyPr>
          <a:lstStyle/>
          <a:p>
            <a:pPr marL="171450" indent="-171450">
              <a:lnSpc>
                <a:spcPct val="120000"/>
              </a:lnSpc>
              <a:buFont typeface="Arial" panose="020B0604020202020204" pitchFamily="34" charset="0"/>
              <a:buChar char="•"/>
            </a:pPr>
            <a:r>
              <a:rPr lang="en-US" sz="1200" noProof="1">
                <a:solidFill>
                  <a:prstClr val="black"/>
                </a:solidFill>
                <a:latin typeface="Arial" panose="020B0604020202020204" pitchFamily="34" charset="0"/>
                <a:ea typeface="Segoe UI" panose="020B0502040204020203" pitchFamily="34" charset="0"/>
                <a:cs typeface="Arial" panose="020B0604020202020204" pitchFamily="34" charset="0"/>
              </a:rPr>
              <a:t>Understanding the transaction behaviour of Annual Members who were trial before taking up Annual Membership</a:t>
            </a:r>
          </a:p>
          <a:p>
            <a:pPr marL="171450" indent="-171450">
              <a:lnSpc>
                <a:spcPct val="120000"/>
              </a:lnSpc>
              <a:buFont typeface="Arial" panose="020B0604020202020204" pitchFamily="34" charset="0"/>
              <a:buChar char="•"/>
            </a:pPr>
            <a:r>
              <a:rPr lang="en-US" sz="1200" noProof="1">
                <a:solidFill>
                  <a:prstClr val="black"/>
                </a:solidFill>
                <a:latin typeface="Arial" panose="020B0604020202020204" pitchFamily="34" charset="0"/>
                <a:ea typeface="Segoe UI" panose="020B0502040204020203" pitchFamily="34" charset="0"/>
                <a:cs typeface="Arial" panose="020B0604020202020204" pitchFamily="34" charset="0"/>
              </a:rPr>
              <a:t>Segmentation of Trial and Annual Members on the basis of Transaction Behaviour</a:t>
            </a:r>
          </a:p>
          <a:p>
            <a:pPr marL="171450" indent="-171450">
              <a:lnSpc>
                <a:spcPct val="120000"/>
              </a:lnSpc>
              <a:buFont typeface="Arial" panose="020B0604020202020204" pitchFamily="34" charset="0"/>
              <a:buChar char="•"/>
            </a:pPr>
            <a:r>
              <a:rPr lang="en-US" sz="1200" noProof="1">
                <a:solidFill>
                  <a:prstClr val="black"/>
                </a:solidFill>
                <a:latin typeface="Arial" panose="020B0604020202020204" pitchFamily="34" charset="0"/>
                <a:ea typeface="Segoe UI" panose="020B0502040204020203" pitchFamily="34" charset="0"/>
                <a:cs typeface="Arial" panose="020B0604020202020204" pitchFamily="34" charset="0"/>
              </a:rPr>
              <a:t>Applying the Business Rules (e.g VIP,  Savings amount and Recent order) and targeting with appropriate messaging</a:t>
            </a:r>
          </a:p>
        </p:txBody>
      </p:sp>
      <p:sp>
        <p:nvSpPr>
          <p:cNvPr id="67" name="Rectangle 66"/>
          <p:cNvSpPr/>
          <p:nvPr/>
        </p:nvSpPr>
        <p:spPr>
          <a:xfrm>
            <a:off x="4345194" y="1447127"/>
            <a:ext cx="2131840" cy="338554"/>
          </a:xfrm>
          <a:prstGeom prst="rect">
            <a:avLst/>
          </a:prstGeom>
        </p:spPr>
        <p:txBody>
          <a:bodyPr wrap="square">
            <a:spAutoFit/>
          </a:bodyPr>
          <a:lstStyle/>
          <a:p>
            <a:r>
              <a:rPr lang="en-US" sz="1600" b="1" dirty="0">
                <a:solidFill>
                  <a:srgbClr val="44546A"/>
                </a:solidFill>
                <a:latin typeface="Arial" panose="020B0604020202020204" pitchFamily="34" charset="0"/>
                <a:ea typeface="Segoe UI" panose="020B0502040204020203" pitchFamily="34" charset="0"/>
                <a:cs typeface="Arial" panose="020B0604020202020204" pitchFamily="34" charset="0"/>
              </a:rPr>
              <a:t>LatentView Solution</a:t>
            </a:r>
          </a:p>
        </p:txBody>
      </p:sp>
      <p:sp>
        <p:nvSpPr>
          <p:cNvPr id="68" name="Rectangle 67"/>
          <p:cNvSpPr/>
          <p:nvPr/>
        </p:nvSpPr>
        <p:spPr>
          <a:xfrm>
            <a:off x="8332849" y="1457542"/>
            <a:ext cx="2534636" cy="338554"/>
          </a:xfrm>
          <a:prstGeom prst="rect">
            <a:avLst/>
          </a:prstGeom>
        </p:spPr>
        <p:txBody>
          <a:bodyPr wrap="square">
            <a:spAutoFit/>
          </a:bodyPr>
          <a:lstStyle/>
          <a:p>
            <a:r>
              <a:rPr lang="en-US" sz="1600" b="1" dirty="0">
                <a:solidFill>
                  <a:srgbClr val="44546A"/>
                </a:solidFill>
                <a:latin typeface="Arial" panose="020B0604020202020204" pitchFamily="34" charset="0"/>
                <a:ea typeface="Segoe UI" panose="020B0502040204020203" pitchFamily="34" charset="0"/>
                <a:cs typeface="Arial" panose="020B0604020202020204" pitchFamily="34" charset="0"/>
              </a:rPr>
              <a:t>Business Benefits</a:t>
            </a:r>
          </a:p>
        </p:txBody>
      </p:sp>
      <p:sp>
        <p:nvSpPr>
          <p:cNvPr id="95" name="Rectangle 94"/>
          <p:cNvSpPr/>
          <p:nvPr/>
        </p:nvSpPr>
        <p:spPr>
          <a:xfrm>
            <a:off x="120388" y="490186"/>
            <a:ext cx="6356645"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4546A"/>
                </a:solidFill>
                <a:latin typeface="Arial" panose="020B0604020202020204" pitchFamily="34" charset="0"/>
                <a:ea typeface="Segoe UI" panose="020B0502040204020203" pitchFamily="34" charset="0"/>
                <a:cs typeface="Arial" panose="020B0604020202020204" pitchFamily="34" charset="0"/>
              </a:rPr>
              <a:t>Leading Home Appliances and Repair Services Provider </a:t>
            </a:r>
          </a:p>
        </p:txBody>
      </p:sp>
      <p:sp>
        <p:nvSpPr>
          <p:cNvPr id="115" name="Rectangle 114"/>
          <p:cNvSpPr/>
          <p:nvPr/>
        </p:nvSpPr>
        <p:spPr>
          <a:xfrm>
            <a:off x="8301385" y="1746364"/>
            <a:ext cx="3702585" cy="978729"/>
          </a:xfrm>
          <a:prstGeom prst="rect">
            <a:avLst/>
          </a:prstGeom>
        </p:spPr>
        <p:txBody>
          <a:bodyPr wrap="square">
            <a:spAutoFit/>
          </a:bodyPr>
          <a:lstStyle/>
          <a:p>
            <a:pPr marL="285750" indent="-285750">
              <a:lnSpc>
                <a:spcPct val="120000"/>
              </a:lnSpc>
              <a:buFont typeface="Arial" panose="020B0604020202020204" pitchFamily="34" charset="0"/>
              <a:buChar char="•"/>
            </a:pPr>
            <a:r>
              <a:rPr lang="en-US" sz="1200" noProof="1">
                <a:solidFill>
                  <a:prstClr val="black"/>
                </a:solidFill>
                <a:latin typeface="Arial" panose="020B0604020202020204" pitchFamily="34" charset="0"/>
                <a:ea typeface="Segoe UI" panose="020B0502040204020203" pitchFamily="34" charset="0"/>
                <a:cs typeface="Arial" panose="020B0604020202020204" pitchFamily="34" charset="0"/>
              </a:rPr>
              <a:t>Segmentation of members leading to reduction of target trial members (55 K to 3 K)</a:t>
            </a:r>
          </a:p>
          <a:p>
            <a:pPr marL="285750" indent="-285750">
              <a:lnSpc>
                <a:spcPct val="120000"/>
              </a:lnSpc>
              <a:buFont typeface="Arial" panose="020B0604020202020204" pitchFamily="34" charset="0"/>
              <a:buChar char="•"/>
            </a:pPr>
            <a:r>
              <a:rPr lang="en-US" sz="1200" noProof="1">
                <a:solidFill>
                  <a:prstClr val="black"/>
                </a:solidFill>
                <a:latin typeface="Arial" panose="020B0604020202020204" pitchFamily="34" charset="0"/>
                <a:ea typeface="Segoe UI" panose="020B0502040204020203" pitchFamily="34" charset="0"/>
                <a:cs typeface="Arial" panose="020B0604020202020204" pitchFamily="34" charset="0"/>
              </a:rPr>
              <a:t>A better targeting strategy with reduction in Annual Membership price from $39 to $19</a:t>
            </a:r>
          </a:p>
        </p:txBody>
      </p:sp>
      <p:sp>
        <p:nvSpPr>
          <p:cNvPr id="5" name="Title 4">
            <a:extLst>
              <a:ext uri="{FF2B5EF4-FFF2-40B4-BE49-F238E27FC236}">
                <a16:creationId xmlns:a16="http://schemas.microsoft.com/office/drawing/2014/main" id="{F3EB924C-E3AE-45AB-961F-9A7C7CB7DDF8}"/>
              </a:ext>
            </a:extLst>
          </p:cNvPr>
          <p:cNvSpPr>
            <a:spLocks noGrp="1"/>
          </p:cNvSpPr>
          <p:nvPr>
            <p:ph type="title"/>
          </p:nvPr>
        </p:nvSpPr>
        <p:spPr>
          <a:xfrm>
            <a:off x="1" y="55754"/>
            <a:ext cx="12191999" cy="430887"/>
          </a:xfrm>
        </p:spPr>
        <p:txBody>
          <a:bodyPr/>
          <a:lstStyle/>
          <a:p>
            <a:r>
              <a:rPr lang="en-IN" dirty="0"/>
              <a:t>Identifying Potential Annual Members using Segmentation </a:t>
            </a:r>
          </a:p>
        </p:txBody>
      </p:sp>
      <p:pic>
        <p:nvPicPr>
          <p:cNvPr id="27" name="Picture 2" descr="C:\Users\yamini.pandari\Desktop\2-variable-clust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905" y="4492935"/>
            <a:ext cx="1917475" cy="1457251"/>
          </a:xfrm>
          <a:prstGeom prst="rect">
            <a:avLst/>
          </a:prstGeom>
          <a:solidFill>
            <a:schemeClr val="bg1">
              <a:lumMod val="85000"/>
            </a:schemeClr>
          </a:solidFill>
        </p:spPr>
      </p:pic>
      <p:sp>
        <p:nvSpPr>
          <p:cNvPr id="28" name="TextBox 27"/>
          <p:cNvSpPr txBox="1"/>
          <p:nvPr/>
        </p:nvSpPr>
        <p:spPr>
          <a:xfrm>
            <a:off x="361852" y="4249387"/>
            <a:ext cx="2429302" cy="261610"/>
          </a:xfrm>
          <a:prstGeom prst="rect">
            <a:avLst/>
          </a:prstGeom>
          <a:noFill/>
        </p:spPr>
        <p:txBody>
          <a:bodyPr wrap="square" rtlCol="0">
            <a:spAutoFit/>
          </a:bodyPr>
          <a:lstStyle/>
          <a:p>
            <a:pPr algn="ctr"/>
            <a:r>
              <a:rPr lang="en-IN" sz="1100" b="1" dirty="0">
                <a:latin typeface="Arial" panose="020B0604020202020204" pitchFamily="34" charset="0"/>
                <a:cs typeface="Arial" panose="020B0604020202020204" pitchFamily="34" charset="0"/>
              </a:rPr>
              <a:t>Segmentation</a:t>
            </a:r>
          </a:p>
        </p:txBody>
      </p:sp>
      <p:sp>
        <p:nvSpPr>
          <p:cNvPr id="29" name="TextBox 28"/>
          <p:cNvSpPr txBox="1"/>
          <p:nvPr/>
        </p:nvSpPr>
        <p:spPr>
          <a:xfrm>
            <a:off x="3345622" y="4240439"/>
            <a:ext cx="3378013" cy="261610"/>
          </a:xfrm>
          <a:prstGeom prst="rect">
            <a:avLst/>
          </a:prstGeom>
          <a:noFill/>
        </p:spPr>
        <p:txBody>
          <a:bodyPr wrap="square" rtlCol="0">
            <a:spAutoFit/>
          </a:bodyPr>
          <a:lstStyle/>
          <a:p>
            <a:pPr algn="ctr"/>
            <a:r>
              <a:rPr lang="en-IN" sz="1100" b="1" dirty="0">
                <a:latin typeface="Arial" panose="020B0604020202020204" pitchFamily="34" charset="0"/>
                <a:cs typeface="Arial" panose="020B0604020202020204" pitchFamily="34" charset="0"/>
              </a:rPr>
              <a:t>Identify the Characteristics of each cluster</a:t>
            </a:r>
          </a:p>
        </p:txBody>
      </p:sp>
      <p:grpSp>
        <p:nvGrpSpPr>
          <p:cNvPr id="30" name="Group 29"/>
          <p:cNvGrpSpPr/>
          <p:nvPr/>
        </p:nvGrpSpPr>
        <p:grpSpPr>
          <a:xfrm>
            <a:off x="3919466" y="4608444"/>
            <a:ext cx="2226471" cy="1255422"/>
            <a:chOff x="1094743" y="2903539"/>
            <a:chExt cx="1723203" cy="1084567"/>
          </a:xfrm>
        </p:grpSpPr>
        <p:pic>
          <p:nvPicPr>
            <p:cNvPr id="3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1081"/>
            <a:stretch/>
          </p:blipFill>
          <p:spPr bwMode="auto">
            <a:xfrm>
              <a:off x="1094743" y="2949258"/>
              <a:ext cx="1723203" cy="103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1889118" y="2903539"/>
              <a:ext cx="137438"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pSp>
      <p:pic>
        <p:nvPicPr>
          <p:cNvPr id="33" name="Picture 2" descr="http://blog.geektechbranding.com/wp-content/uploads/2013/08/target-audien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7142" y="4579471"/>
            <a:ext cx="1190496" cy="119049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7188960" y="4249387"/>
            <a:ext cx="2008625" cy="430887"/>
          </a:xfrm>
          <a:prstGeom prst="rect">
            <a:avLst/>
          </a:prstGeom>
          <a:noFill/>
        </p:spPr>
        <p:txBody>
          <a:bodyPr wrap="square" rtlCol="0">
            <a:spAutoFit/>
          </a:bodyPr>
          <a:lstStyle/>
          <a:p>
            <a:pPr algn="ctr"/>
            <a:r>
              <a:rPr lang="en-IN" sz="1100" b="1" dirty="0">
                <a:latin typeface="Arial" panose="020B0604020202020204" pitchFamily="34" charset="0"/>
                <a:cs typeface="Arial" panose="020B0604020202020204" pitchFamily="34" charset="0"/>
              </a:rPr>
              <a:t>Apply the Characteristics </a:t>
            </a:r>
          </a:p>
          <a:p>
            <a:pPr algn="ctr"/>
            <a:r>
              <a:rPr lang="en-IN" sz="1100" b="1" dirty="0">
                <a:latin typeface="Arial" panose="020B0604020202020204" pitchFamily="34" charset="0"/>
                <a:cs typeface="Arial" panose="020B0604020202020204" pitchFamily="34" charset="0"/>
              </a:rPr>
              <a:t>on the trial members</a:t>
            </a:r>
          </a:p>
        </p:txBody>
      </p:sp>
      <p:sp>
        <p:nvSpPr>
          <p:cNvPr id="35" name="TextBox 34"/>
          <p:cNvSpPr txBox="1"/>
          <p:nvPr/>
        </p:nvSpPr>
        <p:spPr>
          <a:xfrm>
            <a:off x="7097814" y="5301540"/>
            <a:ext cx="1949643" cy="261610"/>
          </a:xfrm>
          <a:prstGeom prst="rect">
            <a:avLst/>
          </a:prstGeom>
          <a:noFill/>
        </p:spPr>
        <p:txBody>
          <a:bodyPr wrap="square" rtlCol="0">
            <a:spAutoFit/>
          </a:bodyPr>
          <a:lstStyle/>
          <a:p>
            <a:pPr algn="ctr"/>
            <a:r>
              <a:rPr lang="en-IN" sz="1100" b="1" dirty="0">
                <a:latin typeface="Arial" panose="020B0604020202020204" pitchFamily="34" charset="0"/>
                <a:cs typeface="Arial" panose="020B0604020202020204" pitchFamily="34" charset="0"/>
              </a:rPr>
              <a:t>Business rules</a:t>
            </a:r>
          </a:p>
        </p:txBody>
      </p:sp>
      <p:sp>
        <p:nvSpPr>
          <p:cNvPr id="36" name="Plus 35"/>
          <p:cNvSpPr>
            <a:spLocks/>
          </p:cNvSpPr>
          <p:nvPr/>
        </p:nvSpPr>
        <p:spPr>
          <a:xfrm>
            <a:off x="7905239" y="4851855"/>
            <a:ext cx="288032" cy="288032"/>
          </a:xfrm>
          <a:prstGeom prst="mathPlus">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7" name="TextBox 36"/>
          <p:cNvSpPr txBox="1"/>
          <p:nvPr/>
        </p:nvSpPr>
        <p:spPr>
          <a:xfrm>
            <a:off x="9582270" y="4271363"/>
            <a:ext cx="1920240" cy="261610"/>
          </a:xfrm>
          <a:prstGeom prst="rect">
            <a:avLst/>
          </a:prstGeom>
          <a:noFill/>
        </p:spPr>
        <p:txBody>
          <a:bodyPr wrap="square" rtlCol="0">
            <a:spAutoFit/>
          </a:bodyPr>
          <a:lstStyle/>
          <a:p>
            <a:pPr algn="ctr"/>
            <a:r>
              <a:rPr lang="en-IN" sz="1100" b="1" dirty="0">
                <a:latin typeface="Arial" panose="020B0604020202020204" pitchFamily="34" charset="0"/>
                <a:cs typeface="Arial" panose="020B0604020202020204" pitchFamily="34" charset="0"/>
              </a:rPr>
              <a:t>Target Population</a:t>
            </a:r>
          </a:p>
        </p:txBody>
      </p:sp>
      <p:sp>
        <p:nvSpPr>
          <p:cNvPr id="38" name="Notched Right Arrow 37"/>
          <p:cNvSpPr/>
          <p:nvPr/>
        </p:nvSpPr>
        <p:spPr>
          <a:xfrm>
            <a:off x="3124973" y="5030703"/>
            <a:ext cx="437445" cy="288032"/>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9" name="Notched Right Arrow 38"/>
          <p:cNvSpPr/>
          <p:nvPr/>
        </p:nvSpPr>
        <p:spPr>
          <a:xfrm>
            <a:off x="9136326" y="4958897"/>
            <a:ext cx="437445" cy="288032"/>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40" name="Notched Right Arrow 39"/>
          <p:cNvSpPr/>
          <p:nvPr/>
        </p:nvSpPr>
        <p:spPr>
          <a:xfrm>
            <a:off x="6642328" y="4895071"/>
            <a:ext cx="437445" cy="288032"/>
          </a:xfrm>
          <a:prstGeom prst="notch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0972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091DD8-ED05-4EAB-BDE1-610274F30C63}"/>
              </a:ext>
            </a:extLst>
          </p:cNvPr>
          <p:cNvPicPr>
            <a:picLocks noChangeAspect="1"/>
          </p:cNvPicPr>
          <p:nvPr/>
        </p:nvPicPr>
        <p:blipFill>
          <a:blip r:embed="rId3"/>
          <a:stretch>
            <a:fillRect/>
          </a:stretch>
        </p:blipFill>
        <p:spPr>
          <a:xfrm>
            <a:off x="2024026" y="3436324"/>
            <a:ext cx="7050293" cy="3363595"/>
          </a:xfrm>
          <a:prstGeom prst="rect">
            <a:avLst/>
          </a:prstGeom>
        </p:spPr>
      </p:pic>
      <p:sp>
        <p:nvSpPr>
          <p:cNvPr id="53" name="Rectangle 52"/>
          <p:cNvSpPr/>
          <p:nvPr/>
        </p:nvSpPr>
        <p:spPr>
          <a:xfrm>
            <a:off x="1" y="917800"/>
            <a:ext cx="12192003" cy="26178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latin typeface="Arial" panose="020B0604020202020204" pitchFamily="34" charset="0"/>
              <a:cs typeface="Arial" panose="020B0604020202020204" pitchFamily="34" charset="0"/>
            </a:endParaRPr>
          </a:p>
        </p:txBody>
      </p:sp>
      <p:sp>
        <p:nvSpPr>
          <p:cNvPr id="57" name="Rectangle 56"/>
          <p:cNvSpPr/>
          <p:nvPr/>
        </p:nvSpPr>
        <p:spPr>
          <a:xfrm>
            <a:off x="229863" y="1717633"/>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200" dirty="0">
              <a:solidFill>
                <a:srgbClr val="000000"/>
              </a:solidFill>
              <a:latin typeface="Arial" panose="020B0604020202020204" pitchFamily="34" charset="0"/>
              <a:cs typeface="Arial" panose="020B0604020202020204" pitchFamily="34" charset="0"/>
            </a:endParaRPr>
          </a:p>
        </p:txBody>
      </p:sp>
      <p:sp>
        <p:nvSpPr>
          <p:cNvPr id="58" name="Rectangle 57"/>
          <p:cNvSpPr/>
          <p:nvPr/>
        </p:nvSpPr>
        <p:spPr>
          <a:xfrm>
            <a:off x="229863" y="1602492"/>
            <a:ext cx="3588326" cy="178078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latin typeface="Arial" panose="020B0604020202020204" pitchFamily="34" charset="0"/>
              <a:cs typeface="Arial" panose="020B0604020202020204" pitchFamily="34" charset="0"/>
            </a:endParaRPr>
          </a:p>
        </p:txBody>
      </p:sp>
      <p:sp>
        <p:nvSpPr>
          <p:cNvPr id="59" name="Rectangle 58"/>
          <p:cNvSpPr/>
          <p:nvPr/>
        </p:nvSpPr>
        <p:spPr>
          <a:xfrm>
            <a:off x="243861" y="1798476"/>
            <a:ext cx="3586883" cy="1623201"/>
          </a:xfrm>
          <a:prstGeom prst="rect">
            <a:avLst/>
          </a:prstGeom>
        </p:spPr>
        <p:txBody>
          <a:bodyPr wrap="square">
            <a:spAutoFit/>
          </a:bodyPr>
          <a:lstStyle/>
          <a:p>
            <a:pPr marL="171450" indent="-171450">
              <a:lnSpc>
                <a:spcPct val="120000"/>
              </a:lnSpc>
              <a:buFont typeface="Arial" panose="020B0604020202020204" pitchFamily="34" charset="0"/>
              <a:buChar char="•"/>
            </a:pPr>
            <a:r>
              <a:rPr lang="en-US" sz="1200" dirty="0">
                <a:solidFill>
                  <a:prstClr val="black"/>
                </a:solidFill>
                <a:latin typeface="Arial" panose="020B0604020202020204" pitchFamily="34" charset="0"/>
                <a:ea typeface="Verdana" panose="020B0604030504040204" pitchFamily="34" charset="0"/>
                <a:cs typeface="Arial" panose="020B0604020202020204" pitchFamily="34" charset="0"/>
              </a:rPr>
              <a:t>Client ran multiple A/B testing methods to determine the product positioning, placement, messaging, color of various web elements. </a:t>
            </a:r>
          </a:p>
          <a:p>
            <a:pPr marL="171450" indent="-171450">
              <a:lnSpc>
                <a:spcPct val="120000"/>
              </a:lnSpc>
              <a:buFont typeface="Arial" panose="020B0604020202020204" pitchFamily="34" charset="0"/>
              <a:buChar char="•"/>
            </a:pPr>
            <a:r>
              <a:rPr lang="en-US" sz="1200" dirty="0">
                <a:solidFill>
                  <a:prstClr val="black"/>
                </a:solidFill>
                <a:latin typeface="Arial" panose="020B0604020202020204" pitchFamily="34" charset="0"/>
                <a:ea typeface="Verdana" panose="020B0604030504040204" pitchFamily="34" charset="0"/>
                <a:cs typeface="Arial" panose="020B0604020202020204" pitchFamily="34" charset="0"/>
              </a:rPr>
              <a:t>There was no single platform to keep a tab on all the experiments. As a result, each business unit had their own resources to track their testing measurements.</a:t>
            </a:r>
          </a:p>
        </p:txBody>
      </p:sp>
      <p:sp>
        <p:nvSpPr>
          <p:cNvPr id="60" name="Rectangle 59"/>
          <p:cNvSpPr/>
          <p:nvPr/>
        </p:nvSpPr>
        <p:spPr>
          <a:xfrm>
            <a:off x="226038" y="1585411"/>
            <a:ext cx="2534636" cy="307777"/>
          </a:xfrm>
          <a:prstGeom prst="rect">
            <a:avLst/>
          </a:prstGeom>
        </p:spPr>
        <p:txBody>
          <a:bodyPr wrap="square">
            <a:spAutoFit/>
          </a:bodyPr>
          <a:lstStyle/>
          <a:p>
            <a:r>
              <a:rPr lang="en-US" sz="1400" b="1" dirty="0">
                <a:solidFill>
                  <a:srgbClr val="44546A"/>
                </a:solidFill>
                <a:latin typeface="Arial" panose="020B0604020202020204" pitchFamily="34" charset="0"/>
                <a:cs typeface="Arial" panose="020B0604020202020204" pitchFamily="34" charset="0"/>
              </a:rPr>
              <a:t>The “Before” State</a:t>
            </a:r>
          </a:p>
        </p:txBody>
      </p:sp>
      <p:sp>
        <p:nvSpPr>
          <p:cNvPr id="61" name="Rectangle 60"/>
          <p:cNvSpPr/>
          <p:nvPr/>
        </p:nvSpPr>
        <p:spPr>
          <a:xfrm>
            <a:off x="8270905" y="1597929"/>
            <a:ext cx="3592151" cy="179683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200" dirty="0">
              <a:solidFill>
                <a:srgbClr val="000000"/>
              </a:solidFill>
              <a:latin typeface="Arial" panose="020B0604020202020204" pitchFamily="34" charset="0"/>
              <a:cs typeface="Arial" panose="020B0604020202020204" pitchFamily="34" charset="0"/>
            </a:endParaRPr>
          </a:p>
        </p:txBody>
      </p:sp>
      <p:sp>
        <p:nvSpPr>
          <p:cNvPr id="62" name="Rectangle 61"/>
          <p:cNvSpPr/>
          <p:nvPr/>
        </p:nvSpPr>
        <p:spPr>
          <a:xfrm>
            <a:off x="8266498" y="1793062"/>
            <a:ext cx="3651619" cy="1623201"/>
          </a:xfrm>
          <a:prstGeom prst="rect">
            <a:avLst/>
          </a:prstGeom>
        </p:spPr>
        <p:txBody>
          <a:bodyPr wrap="square">
            <a:spAutoFit/>
          </a:bodyPr>
          <a:lstStyle/>
          <a:p>
            <a:pPr marL="171450" indent="-171450">
              <a:lnSpc>
                <a:spcPct val="120000"/>
              </a:lnSpc>
              <a:buFont typeface="Arial" panose="020B0604020202020204" pitchFamily="34" charset="0"/>
              <a:buChar char="•"/>
            </a:pPr>
            <a:r>
              <a:rPr lang="en-IN" sz="1200" dirty="0">
                <a:solidFill>
                  <a:prstClr val="black"/>
                </a:solidFill>
                <a:latin typeface="Arial" panose="020B0604020202020204" pitchFamily="34" charset="0"/>
                <a:ea typeface="Verdana" panose="020B0604030504040204" pitchFamily="34" charset="0"/>
                <a:cs typeface="Arial" panose="020B0604020202020204" pitchFamily="34" charset="0"/>
              </a:rPr>
              <a:t>Centralized all A/B testing experiments at scale and reduced manual tracking efforts.</a:t>
            </a:r>
          </a:p>
          <a:p>
            <a:pPr marL="171450" indent="-171450">
              <a:lnSpc>
                <a:spcPct val="120000"/>
              </a:lnSpc>
              <a:buFont typeface="Arial" panose="020B0604020202020204" pitchFamily="34" charset="0"/>
              <a:buChar char="•"/>
            </a:pPr>
            <a:r>
              <a:rPr lang="en-IN" sz="1200" dirty="0">
                <a:solidFill>
                  <a:prstClr val="black"/>
                </a:solidFill>
                <a:latin typeface="Arial" panose="020B0604020202020204" pitchFamily="34" charset="0"/>
                <a:ea typeface="Verdana" panose="020B0604030504040204" pitchFamily="34" charset="0"/>
                <a:cs typeface="Arial" panose="020B0604020202020204" pitchFamily="34" charset="0"/>
              </a:rPr>
              <a:t>Applied Bayesian approach to call out early variant winners with 60% improvement. </a:t>
            </a:r>
          </a:p>
          <a:p>
            <a:pPr marL="171450" indent="-171450">
              <a:lnSpc>
                <a:spcPct val="120000"/>
              </a:lnSpc>
              <a:buFont typeface="Arial" panose="020B0604020202020204" pitchFamily="34" charset="0"/>
              <a:buChar char="•"/>
            </a:pPr>
            <a:r>
              <a:rPr lang="en-IN" sz="1200" dirty="0">
                <a:solidFill>
                  <a:prstClr val="black"/>
                </a:solidFill>
                <a:latin typeface="Arial" panose="020B0604020202020204" pitchFamily="34" charset="0"/>
                <a:ea typeface="Verdana" panose="020B0604030504040204" pitchFamily="34" charset="0"/>
                <a:cs typeface="Arial" panose="020B0604020202020204" pitchFamily="34" charset="0"/>
              </a:rPr>
              <a:t>Deployed the A/B testing measurement platform to the executive team to classify the experiments as positive, neutral and negative.</a:t>
            </a:r>
          </a:p>
        </p:txBody>
      </p:sp>
      <p:sp>
        <p:nvSpPr>
          <p:cNvPr id="63" name="Rectangle 62"/>
          <p:cNvSpPr/>
          <p:nvPr/>
        </p:nvSpPr>
        <p:spPr>
          <a:xfrm>
            <a:off x="177641" y="930664"/>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600" b="1" dirty="0">
                <a:solidFill>
                  <a:srgbClr val="44546A"/>
                </a:solidFill>
                <a:latin typeface="Arial" panose="020B0604020202020204" pitchFamily="34" charset="0"/>
                <a:cs typeface="Arial" panose="020B0604020202020204" pitchFamily="34" charset="0"/>
              </a:rPr>
              <a:t>The Problem: </a:t>
            </a:r>
            <a:r>
              <a:rPr lang="en-US" sz="1400" dirty="0">
                <a:solidFill>
                  <a:srgbClr val="44546A"/>
                </a:solidFill>
                <a:latin typeface="Arial" panose="020B0604020202020204" pitchFamily="34" charset="0"/>
                <a:cs typeface="Arial" panose="020B0604020202020204" pitchFamily="34" charset="0"/>
              </a:rPr>
              <a:t>Lack of a comprehensive measurement platform of site-wide A/B testing activities led to time consuming and manual efforts involved in tracking &amp; improving customer experience</a:t>
            </a:r>
          </a:p>
        </p:txBody>
      </p:sp>
      <p:sp>
        <p:nvSpPr>
          <p:cNvPr id="64" name="Rectangle 63"/>
          <p:cNvSpPr/>
          <p:nvPr/>
        </p:nvSpPr>
        <p:spPr>
          <a:xfrm>
            <a:off x="4224810" y="1717633"/>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200" dirty="0">
              <a:solidFill>
                <a:srgbClr val="000000"/>
              </a:solidFill>
              <a:latin typeface="Arial" panose="020B0604020202020204" pitchFamily="34" charset="0"/>
              <a:cs typeface="Arial" panose="020B0604020202020204" pitchFamily="34" charset="0"/>
            </a:endParaRPr>
          </a:p>
        </p:txBody>
      </p:sp>
      <p:sp>
        <p:nvSpPr>
          <p:cNvPr id="65" name="Rectangle 64"/>
          <p:cNvSpPr/>
          <p:nvPr/>
        </p:nvSpPr>
        <p:spPr>
          <a:xfrm>
            <a:off x="4265603" y="1596332"/>
            <a:ext cx="3588326" cy="179843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latin typeface="Arial" panose="020B0604020202020204" pitchFamily="34" charset="0"/>
              <a:cs typeface="Arial" panose="020B0604020202020204" pitchFamily="34" charset="0"/>
            </a:endParaRPr>
          </a:p>
        </p:txBody>
      </p:sp>
      <p:sp>
        <p:nvSpPr>
          <p:cNvPr id="66" name="Rectangle 65"/>
          <p:cNvSpPr/>
          <p:nvPr/>
        </p:nvSpPr>
        <p:spPr>
          <a:xfrm>
            <a:off x="4270691" y="1805325"/>
            <a:ext cx="3656025" cy="1401602"/>
          </a:xfrm>
          <a:prstGeom prst="rect">
            <a:avLst/>
          </a:prstGeom>
        </p:spPr>
        <p:txBody>
          <a:bodyPr wrap="square">
            <a:spAutoFit/>
          </a:bodyPr>
          <a:lstStyle/>
          <a:p>
            <a:pPr marL="171450" indent="-171450">
              <a:lnSpc>
                <a:spcPct val="120000"/>
              </a:lnSpc>
              <a:buFont typeface="Arial" panose="020B0604020202020204" pitchFamily="34" charset="0"/>
              <a:buChar char="•"/>
            </a:pPr>
            <a:r>
              <a:rPr lang="en-IN" sz="1200" dirty="0">
                <a:solidFill>
                  <a:prstClr val="black"/>
                </a:solidFill>
                <a:latin typeface="Arial" panose="020B0604020202020204" pitchFamily="34" charset="0"/>
                <a:ea typeface="Verdana" panose="020B0604030504040204" pitchFamily="34" charset="0"/>
                <a:cs typeface="Arial" panose="020B0604020202020204" pitchFamily="34" charset="0"/>
              </a:rPr>
              <a:t>Built a one stop visualization platform to track and measure the site-wide A/B testing experiments using Tableau.</a:t>
            </a:r>
          </a:p>
          <a:p>
            <a:pPr marL="171450" indent="-171450">
              <a:lnSpc>
                <a:spcPct val="120000"/>
              </a:lnSpc>
              <a:buFont typeface="Arial" panose="020B0604020202020204" pitchFamily="34" charset="0"/>
              <a:buChar char="•"/>
            </a:pPr>
            <a:r>
              <a:rPr lang="en-IN" sz="1200" dirty="0">
                <a:solidFill>
                  <a:prstClr val="black"/>
                </a:solidFill>
                <a:latin typeface="Arial" panose="020B0604020202020204" pitchFamily="34" charset="0"/>
                <a:ea typeface="Verdana" panose="020B0604030504040204" pitchFamily="34" charset="0"/>
                <a:cs typeface="Arial" panose="020B0604020202020204" pitchFamily="34" charset="0"/>
              </a:rPr>
              <a:t>Derived useful business metrics such as Lift %, Lift Trends calculation across all the dimensions such as OS, Browser, Marketing channels etc.</a:t>
            </a:r>
          </a:p>
        </p:txBody>
      </p:sp>
      <p:sp>
        <p:nvSpPr>
          <p:cNvPr id="67" name="Rectangle 66"/>
          <p:cNvSpPr/>
          <p:nvPr/>
        </p:nvSpPr>
        <p:spPr>
          <a:xfrm>
            <a:off x="4356227" y="1576539"/>
            <a:ext cx="2131840" cy="307777"/>
          </a:xfrm>
          <a:prstGeom prst="rect">
            <a:avLst/>
          </a:prstGeom>
        </p:spPr>
        <p:txBody>
          <a:bodyPr wrap="square">
            <a:spAutoFit/>
          </a:bodyPr>
          <a:lstStyle/>
          <a:p>
            <a:r>
              <a:rPr lang="en-US" sz="1400" b="1" dirty="0">
                <a:solidFill>
                  <a:srgbClr val="44546A"/>
                </a:solidFill>
                <a:latin typeface="Arial" panose="020B0604020202020204" pitchFamily="34" charset="0"/>
                <a:cs typeface="Arial" panose="020B0604020202020204" pitchFamily="34" charset="0"/>
              </a:rPr>
              <a:t>LatentView Solution</a:t>
            </a:r>
          </a:p>
        </p:txBody>
      </p:sp>
      <p:sp>
        <p:nvSpPr>
          <p:cNvPr id="68" name="Rectangle 67"/>
          <p:cNvSpPr/>
          <p:nvPr/>
        </p:nvSpPr>
        <p:spPr>
          <a:xfrm>
            <a:off x="8319302" y="1590839"/>
            <a:ext cx="2534636" cy="307777"/>
          </a:xfrm>
          <a:prstGeom prst="rect">
            <a:avLst/>
          </a:prstGeom>
        </p:spPr>
        <p:txBody>
          <a:bodyPr wrap="square">
            <a:spAutoFit/>
          </a:bodyPr>
          <a:lstStyle/>
          <a:p>
            <a:r>
              <a:rPr lang="en-US" sz="1400" b="1" dirty="0">
                <a:solidFill>
                  <a:srgbClr val="44546A"/>
                </a:solidFill>
                <a:latin typeface="Arial" panose="020B0604020202020204" pitchFamily="34" charset="0"/>
                <a:cs typeface="Arial" panose="020B0604020202020204" pitchFamily="34" charset="0"/>
              </a:rPr>
              <a:t>The “After” State</a:t>
            </a:r>
          </a:p>
        </p:txBody>
      </p:sp>
      <p:sp>
        <p:nvSpPr>
          <p:cNvPr id="69" name="Rectangle 68"/>
          <p:cNvSpPr/>
          <p:nvPr/>
        </p:nvSpPr>
        <p:spPr>
          <a:xfrm>
            <a:off x="135112" y="543151"/>
            <a:ext cx="7302007" cy="37420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4546A"/>
                </a:solidFill>
                <a:latin typeface="Arial" panose="020B0604020202020204" pitchFamily="34" charset="0"/>
                <a:cs typeface="Arial" panose="020B0604020202020204" pitchFamily="34" charset="0"/>
              </a:rPr>
              <a:t>Leading American E-Commerce Retailer</a:t>
            </a:r>
            <a:endParaRPr lang="en-US" sz="1400" b="1" dirty="0">
              <a:solidFill>
                <a:srgbClr val="44546A"/>
              </a:solidFill>
              <a:latin typeface="Arial" panose="020B0604020202020204" pitchFamily="34" charset="0"/>
              <a:cs typeface="Arial" panose="020B0604020202020204" pitchFamily="34" charset="0"/>
            </a:endParaRPr>
          </a:p>
        </p:txBody>
      </p:sp>
      <p:sp>
        <p:nvSpPr>
          <p:cNvPr id="27" name="Title 1"/>
          <p:cNvSpPr txBox="1">
            <a:spLocks/>
          </p:cNvSpPr>
          <p:nvPr/>
        </p:nvSpPr>
        <p:spPr>
          <a:xfrm>
            <a:off x="1899921" y="20182"/>
            <a:ext cx="9237252" cy="402793"/>
          </a:xfrm>
          <a:prstGeom prst="rect">
            <a:avLst/>
          </a:prstGeom>
        </p:spPr>
        <p:txBody>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r>
              <a:rPr lang="en-US" dirty="0"/>
              <a:t>Improving Customer Experience using Site Analytics</a:t>
            </a:r>
          </a:p>
        </p:txBody>
      </p:sp>
      <p:sp>
        <p:nvSpPr>
          <p:cNvPr id="99" name="Rectangle 98">
            <a:extLst>
              <a:ext uri="{FF2B5EF4-FFF2-40B4-BE49-F238E27FC236}">
                <a16:creationId xmlns:a16="http://schemas.microsoft.com/office/drawing/2014/main" id="{555467D3-1509-419E-8E02-126025718B5E}"/>
              </a:ext>
            </a:extLst>
          </p:cNvPr>
          <p:cNvSpPr/>
          <p:nvPr/>
        </p:nvSpPr>
        <p:spPr>
          <a:xfrm>
            <a:off x="1952119" y="3546757"/>
            <a:ext cx="1327608" cy="307777"/>
          </a:xfrm>
          <a:prstGeom prst="rect">
            <a:avLst/>
          </a:prstGeom>
          <a:noFill/>
        </p:spPr>
        <p:txBody>
          <a:bodyPr wrap="none" anchor="ctr">
            <a:spAutoFit/>
          </a:bodyPr>
          <a:lstStyle/>
          <a:p>
            <a:r>
              <a:rPr lang="en-US" sz="1400" b="1"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Methodology</a:t>
            </a:r>
          </a:p>
        </p:txBody>
      </p:sp>
    </p:spTree>
    <p:extLst>
      <p:ext uri="{BB962C8B-B14F-4D97-AF65-F5344CB8AC3E}">
        <p14:creationId xmlns:p14="http://schemas.microsoft.com/office/powerpoint/2010/main" val="380984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Maximize Business Value using Optimization and Personalization </a:t>
            </a:r>
          </a:p>
        </p:txBody>
      </p:sp>
      <p:sp>
        <p:nvSpPr>
          <p:cNvPr id="3" name="Rectangle 2"/>
          <p:cNvSpPr/>
          <p:nvPr/>
        </p:nvSpPr>
        <p:spPr>
          <a:xfrm>
            <a:off x="30050" y="912866"/>
            <a:ext cx="12152376" cy="25897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 name="Rectangle 3"/>
          <p:cNvSpPr/>
          <p:nvPr/>
        </p:nvSpPr>
        <p:spPr>
          <a:xfrm>
            <a:off x="260343" y="1517340"/>
            <a:ext cx="3302271" cy="950732"/>
          </a:xfrm>
          <a:prstGeom prst="rect">
            <a:avLst/>
          </a:prstGeom>
          <a:no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sp>
        <p:nvSpPr>
          <p:cNvPr id="5" name="Rectangle 4"/>
          <p:cNvSpPr/>
          <p:nvPr/>
        </p:nvSpPr>
        <p:spPr>
          <a:xfrm>
            <a:off x="122731" y="1563834"/>
            <a:ext cx="3584448" cy="181965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dirty="0">
                <a:ln>
                  <a:noFill/>
                </a:ln>
                <a:effectLst/>
                <a:uLnTx/>
                <a:uFillTx/>
                <a:latin typeface="Calibri"/>
                <a:ea typeface="+mn-ea"/>
                <a:cs typeface="+mn-cs"/>
              </a:rPr>
              <a:t>Offers on the web page and email based on ad-hoc customer segmentation and random placement of the same on the web-page/email. </a:t>
            </a:r>
            <a:endParaRPr kumimoji="0" lang="en-US" sz="1400" b="0" i="0" u="none" strike="noStrike" kern="1200" cap="none" spc="0" normalizeH="0" baseline="0" noProof="0" dirty="0">
              <a:ln>
                <a:noFill/>
              </a:ln>
              <a:effectLst/>
              <a:uLnTx/>
              <a:uFillTx/>
              <a:latin typeface="Calibri"/>
              <a:ea typeface="+mn-ea"/>
              <a:cs typeface="+mn-cs"/>
            </a:endParaRPr>
          </a:p>
        </p:txBody>
      </p:sp>
      <p:sp>
        <p:nvSpPr>
          <p:cNvPr id="6" name="Rectangle 5"/>
          <p:cNvSpPr/>
          <p:nvPr/>
        </p:nvSpPr>
        <p:spPr>
          <a:xfrm>
            <a:off x="270586" y="1687952"/>
            <a:ext cx="3499537" cy="33361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endParaRPr>
          </a:p>
        </p:txBody>
      </p:sp>
      <p:sp>
        <p:nvSpPr>
          <p:cNvPr id="7" name="Rectangle 6"/>
          <p:cNvSpPr/>
          <p:nvPr/>
        </p:nvSpPr>
        <p:spPr>
          <a:xfrm>
            <a:off x="100072" y="1564802"/>
            <a:ext cx="25346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Calibri"/>
                <a:ea typeface="+mn-ea"/>
                <a:cs typeface="+mn-cs"/>
              </a:rPr>
              <a:t>The “Before” State</a:t>
            </a:r>
          </a:p>
        </p:txBody>
      </p:sp>
      <p:sp>
        <p:nvSpPr>
          <p:cNvPr id="8" name="Rectangle 7"/>
          <p:cNvSpPr/>
          <p:nvPr/>
        </p:nvSpPr>
        <p:spPr>
          <a:xfrm>
            <a:off x="3796589" y="1563834"/>
            <a:ext cx="3762841" cy="1819656"/>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algn="l" defTabSz="914400" rtl="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ectangle 8"/>
          <p:cNvSpPr/>
          <p:nvPr/>
        </p:nvSpPr>
        <p:spPr>
          <a:xfrm>
            <a:off x="8297111" y="1687952"/>
            <a:ext cx="3651619" cy="33361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endParaRPr>
          </a:p>
        </p:txBody>
      </p:sp>
      <p:sp>
        <p:nvSpPr>
          <p:cNvPr id="10" name="Rectangle 9"/>
          <p:cNvSpPr/>
          <p:nvPr/>
        </p:nvSpPr>
        <p:spPr>
          <a:xfrm>
            <a:off x="123389" y="925953"/>
            <a:ext cx="13018481"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latin typeface="Calibri"/>
                <a:ea typeface="+mn-ea"/>
                <a:cs typeface="+mn-cs"/>
              </a:rPr>
              <a:t>The Problem</a:t>
            </a:r>
            <a:r>
              <a:rPr kumimoji="0" lang="en-US" sz="1800" b="1" i="0" u="none" strike="noStrike" kern="0" cap="none" spc="0" normalizeH="0" baseline="0" noProof="0" dirty="0">
                <a:ln>
                  <a:noFill/>
                </a:ln>
                <a:solidFill>
                  <a:srgbClr val="808080"/>
                </a:solidFill>
                <a:effectLst/>
                <a:uLnTx/>
                <a:uFillTx/>
                <a:latin typeface="Calibri"/>
                <a:ea typeface="+mn-ea"/>
                <a:cs typeface="+mn-cs"/>
              </a:rPr>
              <a:t>: </a:t>
            </a:r>
            <a:r>
              <a:rPr kumimoji="0" lang="en-IN" sz="1800" b="0" i="0" u="none" strike="noStrike" kern="1200" cap="none" spc="0" normalizeH="0" baseline="0" noProof="0" dirty="0">
                <a:ln>
                  <a:noFill/>
                </a:ln>
                <a:solidFill>
                  <a:srgbClr val="44546A"/>
                </a:solidFill>
                <a:effectLst/>
                <a:uLnTx/>
                <a:uFillTx/>
                <a:latin typeface="Calibri"/>
                <a:ea typeface="+mn-ea"/>
                <a:cs typeface="+mn-cs"/>
              </a:rPr>
              <a:t>Identify the right communication to be placed at the right </a:t>
            </a:r>
            <a:r>
              <a:rPr lang="en-IN" dirty="0">
                <a:solidFill>
                  <a:srgbClr val="44546A"/>
                </a:solidFill>
                <a:latin typeface="Calibri"/>
              </a:rPr>
              <a:t>slot on the right channel for a given </a:t>
            </a:r>
            <a:r>
              <a:rPr kumimoji="0" lang="en-IN" sz="1800" b="0" i="0" u="none" strike="noStrike" kern="1200" cap="none" spc="0" normalizeH="0" baseline="0" noProof="0" dirty="0">
                <a:ln>
                  <a:noFill/>
                </a:ln>
                <a:solidFill>
                  <a:srgbClr val="44546A"/>
                </a:solidFill>
                <a:effectLst/>
                <a:uLnTx/>
                <a:uFillTx/>
                <a:latin typeface="Calibri"/>
                <a:ea typeface="+mn-ea"/>
                <a:cs typeface="+mn-cs"/>
              </a:rPr>
              <a:t>customer/customer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noProof="0" dirty="0">
                <a:solidFill>
                  <a:srgbClr val="44546A"/>
                </a:solidFill>
                <a:latin typeface="Calibri"/>
              </a:rPr>
              <a:t>s</a:t>
            </a:r>
            <a:r>
              <a:rPr kumimoji="0" lang="en-IN" sz="1800" b="0" i="0" u="none" strike="noStrike" kern="1200" cap="none" spc="0" normalizeH="0" baseline="0" noProof="0" dirty="0">
                <a:ln>
                  <a:noFill/>
                </a:ln>
                <a:solidFill>
                  <a:srgbClr val="44546A"/>
                </a:solidFill>
                <a:effectLst/>
                <a:uLnTx/>
                <a:uFillTx/>
                <a:latin typeface="Calibri"/>
                <a:ea typeface="+mn-ea"/>
                <a:cs typeface="+mn-cs"/>
              </a:rPr>
              <a:t>egment that maximizes both the marketing and merchandising goals</a:t>
            </a:r>
          </a:p>
        </p:txBody>
      </p:sp>
      <p:sp>
        <p:nvSpPr>
          <p:cNvPr id="11" name="Rectangle 10"/>
          <p:cNvSpPr/>
          <p:nvPr/>
        </p:nvSpPr>
        <p:spPr>
          <a:xfrm>
            <a:off x="4255290" y="1517340"/>
            <a:ext cx="3302271" cy="950732"/>
          </a:xfrm>
          <a:prstGeom prst="rect">
            <a:avLst/>
          </a:prstGeom>
          <a:no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sp>
        <p:nvSpPr>
          <p:cNvPr id="12" name="Rectangle 11"/>
          <p:cNvSpPr/>
          <p:nvPr/>
        </p:nvSpPr>
        <p:spPr>
          <a:xfrm>
            <a:off x="4341946" y="1687952"/>
            <a:ext cx="3486708" cy="33361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endParaRPr>
          </a:p>
        </p:txBody>
      </p:sp>
      <p:sp>
        <p:nvSpPr>
          <p:cNvPr id="14" name="Rectangle 13"/>
          <p:cNvSpPr/>
          <p:nvPr/>
        </p:nvSpPr>
        <p:spPr>
          <a:xfrm>
            <a:off x="7662986" y="1563834"/>
            <a:ext cx="4482090" cy="1823078"/>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5" name="Rectangle 14"/>
          <p:cNvSpPr/>
          <p:nvPr/>
        </p:nvSpPr>
        <p:spPr>
          <a:xfrm>
            <a:off x="7726847" y="1547202"/>
            <a:ext cx="21318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Calibri"/>
                <a:ea typeface="+mn-ea"/>
                <a:cs typeface="+mn-cs"/>
              </a:rPr>
              <a:t>LatentView Solution</a:t>
            </a:r>
          </a:p>
        </p:txBody>
      </p:sp>
      <p:sp>
        <p:nvSpPr>
          <p:cNvPr id="16" name="Rectangle 15"/>
          <p:cNvSpPr/>
          <p:nvPr/>
        </p:nvSpPr>
        <p:spPr>
          <a:xfrm>
            <a:off x="3846426" y="1570696"/>
            <a:ext cx="25346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Calibri"/>
                <a:ea typeface="+mn-ea"/>
                <a:cs typeface="+mn-cs"/>
              </a:rPr>
              <a:t>Challenges</a:t>
            </a:r>
          </a:p>
        </p:txBody>
      </p:sp>
      <p:sp>
        <p:nvSpPr>
          <p:cNvPr id="17" name="Rectangle 16"/>
          <p:cNvSpPr/>
          <p:nvPr/>
        </p:nvSpPr>
        <p:spPr>
          <a:xfrm>
            <a:off x="123389" y="550482"/>
            <a:ext cx="5926450" cy="34274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8080"/>
                </a:solidFill>
                <a:effectLst/>
                <a:uLnTx/>
                <a:uFillTx/>
                <a:latin typeface="Calibri"/>
                <a:ea typeface="+mn-ea"/>
                <a:cs typeface="+mn-cs"/>
              </a:rPr>
              <a:t> </a:t>
            </a:r>
            <a:r>
              <a:rPr kumimoji="0" lang="en-US" sz="1800" b="1" i="0" u="none" strike="noStrike" kern="1200" cap="none" spc="0" normalizeH="0" baseline="0" noProof="0" dirty="0">
                <a:ln>
                  <a:noFill/>
                </a:ln>
                <a:solidFill>
                  <a:srgbClr val="44546A"/>
                </a:solidFill>
                <a:effectLst/>
                <a:uLnTx/>
                <a:uFillTx/>
                <a:latin typeface="Calibri"/>
                <a:ea typeface="+mn-ea"/>
                <a:cs typeface="+mn-cs"/>
              </a:rPr>
              <a:t>US Based Retail Corporation</a:t>
            </a:r>
          </a:p>
        </p:txBody>
      </p:sp>
      <p:sp>
        <p:nvSpPr>
          <p:cNvPr id="18" name="Rectangle 17"/>
          <p:cNvSpPr/>
          <p:nvPr/>
        </p:nvSpPr>
        <p:spPr>
          <a:xfrm>
            <a:off x="3747787" y="1801972"/>
            <a:ext cx="3787115" cy="1600438"/>
          </a:xfrm>
          <a:prstGeom prst="rect">
            <a:avLst/>
          </a:prstGeom>
        </p:spPr>
        <p:txBody>
          <a:bodyPr wrap="square">
            <a:spAutoFit/>
          </a:bodyPr>
          <a:lstStyle/>
          <a:p>
            <a:pPr marL="107950" marR="0" lvl="0" indent="-107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effectLst/>
                <a:uLnTx/>
                <a:uFillTx/>
                <a:latin typeface="Calibri"/>
                <a:ea typeface="Segoe UI" panose="020B0502040204020203" pitchFamily="34" charset="0"/>
                <a:cs typeface="Segoe UI" panose="020B0502040204020203" pitchFamily="34" charset="0"/>
              </a:rPr>
              <a:t>Millions of customers across segments</a:t>
            </a:r>
          </a:p>
          <a:p>
            <a:pPr marL="107950" marR="0" lvl="0" indent="-107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effectLst/>
                <a:uLnTx/>
                <a:uFillTx/>
                <a:latin typeface="Calibri"/>
                <a:ea typeface="Segoe UI" panose="020B0502040204020203" pitchFamily="34" charset="0"/>
                <a:cs typeface="Segoe UI" panose="020B0502040204020203" pitchFamily="34" charset="0"/>
              </a:rPr>
              <a:t>100s of webpages &amp; 100s of Email Layouts</a:t>
            </a:r>
            <a:endParaRPr lang="en-IN" sz="1400" dirty="0">
              <a:latin typeface="Calibri"/>
              <a:ea typeface="Segoe UI" panose="020B0502040204020203" pitchFamily="34" charset="0"/>
              <a:cs typeface="Segoe UI" panose="020B0502040204020203" pitchFamily="34" charset="0"/>
            </a:endParaRPr>
          </a:p>
          <a:p>
            <a:pPr marL="107950" marR="0" lvl="0" indent="-107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effectLst/>
                <a:uLnTx/>
                <a:uFillTx/>
                <a:latin typeface="Calibri"/>
                <a:ea typeface="Segoe UI" panose="020B0502040204020203" pitchFamily="34" charset="0"/>
                <a:cs typeface="Segoe UI" panose="020B0502040204020203" pitchFamily="34" charset="0"/>
              </a:rPr>
              <a:t>1.7M+ SKUs with 1K+ Offers every week</a:t>
            </a:r>
          </a:p>
          <a:p>
            <a:pPr marL="107950" marR="0" lvl="0" indent="-107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effectLst/>
                <a:uLnTx/>
                <a:uFillTx/>
                <a:latin typeface="Calibri"/>
                <a:ea typeface="Segoe UI" panose="020B0502040204020203" pitchFamily="34" charset="0"/>
                <a:cs typeface="Segoe UI" panose="020B0502040204020203" pitchFamily="34" charset="0"/>
              </a:rPr>
              <a:t>Each BU with different objective to maximize</a:t>
            </a:r>
          </a:p>
          <a:p>
            <a:pPr marL="107950" lvl="0" indent="-107950">
              <a:buFont typeface="Arial" panose="020B0604020202020204" pitchFamily="34" charset="0"/>
              <a:buChar char="•"/>
              <a:defRPr/>
            </a:pPr>
            <a:r>
              <a:rPr lang="en-IN" sz="1400" dirty="0"/>
              <a:t>Experimentation set up not consistent with the goal</a:t>
            </a:r>
            <a:endParaRPr kumimoji="0" lang="en-IN" sz="1400" b="0" i="0" u="none" strike="noStrike" kern="1200" cap="none" spc="0" normalizeH="0" baseline="0" noProof="0" dirty="0">
              <a:ln>
                <a:noFill/>
              </a:ln>
              <a:effectLst/>
              <a:uLnTx/>
              <a:uFillTx/>
              <a:latin typeface="Calibri"/>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808080"/>
              </a:solidFill>
              <a:effectLst/>
              <a:uLnTx/>
              <a:uFillTx/>
              <a:latin typeface="Calibri"/>
              <a:ea typeface="Segoe UI" panose="020B0502040204020203" pitchFamily="34" charset="0"/>
              <a:cs typeface="Segoe UI" panose="020B0502040204020203" pitchFamily="34" charset="0"/>
            </a:endParaRPr>
          </a:p>
        </p:txBody>
      </p:sp>
      <p:sp>
        <p:nvSpPr>
          <p:cNvPr id="19" name="Rectangle 18"/>
          <p:cNvSpPr/>
          <p:nvPr/>
        </p:nvSpPr>
        <p:spPr>
          <a:xfrm>
            <a:off x="7599679" y="1783034"/>
            <a:ext cx="4806685" cy="1600438"/>
          </a:xfrm>
          <a:prstGeom prst="rect">
            <a:avLst/>
          </a:prstGeom>
        </p:spPr>
        <p:txBody>
          <a:bodyPr wrap="square">
            <a:spAutoFit/>
          </a:bodyPr>
          <a:lstStyle/>
          <a:p>
            <a:pPr marL="107950" marR="0" lvl="0" indent="-107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effectLst/>
                <a:uLnTx/>
                <a:uFillTx/>
                <a:latin typeface="Calibri"/>
                <a:ea typeface="Segoe UI" panose="020B0502040204020203" pitchFamily="34" charset="0"/>
                <a:cs typeface="Segoe UI" panose="020B0502040204020203" pitchFamily="34" charset="0"/>
              </a:rPr>
              <a:t>Identify key-metric by BU to maximize by customer segment</a:t>
            </a:r>
          </a:p>
          <a:p>
            <a:pPr marL="107950" marR="0" lvl="0" indent="-107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effectLst/>
                <a:uLnTx/>
                <a:uFillTx/>
                <a:latin typeface="Calibri"/>
                <a:ea typeface="Segoe UI" panose="020B0502040204020203" pitchFamily="34" charset="0"/>
                <a:cs typeface="Segoe UI" panose="020B0502040204020203" pitchFamily="34" charset="0"/>
              </a:rPr>
              <a:t>Unified segmentation logic that is consistent across Bus</a:t>
            </a:r>
          </a:p>
          <a:p>
            <a:pPr marL="107950" marR="0" lvl="0" indent="-107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effectLst/>
                <a:uLnTx/>
                <a:uFillTx/>
                <a:latin typeface="Calibri"/>
                <a:ea typeface="Segoe UI" panose="020B0502040204020203" pitchFamily="34" charset="0"/>
                <a:cs typeface="Segoe UI" panose="020B0502040204020203" pitchFamily="34" charset="0"/>
              </a:rPr>
              <a:t>Optimization algorithm that recommends the right offer by slots factoring in the business rules to maximiz</a:t>
            </a:r>
            <a:r>
              <a:rPr lang="en-IN" sz="1400" dirty="0">
                <a:latin typeface="Calibri"/>
                <a:ea typeface="Segoe UI" panose="020B0502040204020203" pitchFamily="34" charset="0"/>
                <a:cs typeface="Segoe UI" panose="020B0502040204020203" pitchFamily="34" charset="0"/>
              </a:rPr>
              <a:t>e the chosen metric by BU</a:t>
            </a:r>
          </a:p>
          <a:p>
            <a:pPr marL="107950" marR="0" lvl="0" indent="-1079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latin typeface="Calibri"/>
                <a:ea typeface="Segoe UI" panose="020B0502040204020203" pitchFamily="34" charset="0"/>
                <a:cs typeface="Segoe UI" panose="020B0502040204020203" pitchFamily="34" charset="0"/>
              </a:rPr>
              <a:t>Continuous experimentation to evaluate the efficacy and improve from feedback</a:t>
            </a:r>
            <a:endParaRPr kumimoji="0" lang="en-IN" sz="1400" b="0" i="0" u="none" strike="noStrike" kern="1200" cap="none" spc="0" normalizeH="0" baseline="0" noProof="0" dirty="0">
              <a:ln>
                <a:noFill/>
              </a:ln>
              <a:effectLst/>
              <a:uLnTx/>
              <a:uFillTx/>
              <a:latin typeface="Calibri"/>
              <a:ea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197FB05C-A45C-44B6-92CB-69797C914B96}"/>
              </a:ext>
            </a:extLst>
          </p:cNvPr>
          <p:cNvSpPr txBox="1"/>
          <p:nvPr/>
        </p:nvSpPr>
        <p:spPr>
          <a:xfrm>
            <a:off x="1501982" y="4179587"/>
            <a:ext cx="2056538" cy="2031325"/>
          </a:xfrm>
          <a:prstGeom prst="rect">
            <a:avLst/>
          </a:prstGeom>
          <a:noFill/>
        </p:spPr>
        <p:txBody>
          <a:bodyPr wrap="square" rtlCol="0">
            <a:spAutoFit/>
          </a:bodyPr>
          <a:lstStyle/>
          <a:p>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Choose the top offers with the highest:</a:t>
            </a:r>
          </a:p>
          <a:p>
            <a:endPar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Propensity to click</a:t>
            </a:r>
          </a:p>
          <a:p>
            <a:pPr marL="285750" indent="-285750">
              <a:buFont typeface="Arial" panose="020B0604020202020204" pitchFamily="34" charset="0"/>
              <a:buChar char="•"/>
            </a:pPr>
            <a:endPar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Purchase conversion</a:t>
            </a:r>
          </a:p>
          <a:p>
            <a:pPr marL="285750" indent="-285750">
              <a:buFont typeface="Arial" panose="020B0604020202020204" pitchFamily="34" charset="0"/>
              <a:buChar char="•"/>
            </a:pPr>
            <a:endPar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Value generated</a:t>
            </a:r>
            <a:endPar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0D629945-419F-4D47-A140-9462D0315A3B}"/>
              </a:ext>
            </a:extLst>
          </p:cNvPr>
          <p:cNvSpPr txBox="1"/>
          <p:nvPr/>
        </p:nvSpPr>
        <p:spPr>
          <a:xfrm>
            <a:off x="1501982" y="3778724"/>
            <a:ext cx="1420837" cy="430887"/>
          </a:xfrm>
          <a:prstGeom prst="rect">
            <a:avLst/>
          </a:prstGeom>
          <a:noFill/>
        </p:spPr>
        <p:txBody>
          <a:bodyPr wrap="square" rtlCol="0">
            <a:spAutoFit/>
          </a:bodyPr>
          <a:lstStyle/>
          <a:p>
            <a:r>
              <a:rPr lang="en-IN" sz="2200" b="1" dirty="0">
                <a:solidFill>
                  <a:srgbClr val="7ACCB7"/>
                </a:solidFill>
              </a:rPr>
              <a:t>Estimate</a:t>
            </a:r>
          </a:p>
        </p:txBody>
      </p:sp>
      <p:sp>
        <p:nvSpPr>
          <p:cNvPr id="46" name="Trapezoid 45">
            <a:extLst>
              <a:ext uri="{FF2B5EF4-FFF2-40B4-BE49-F238E27FC236}">
                <a16:creationId xmlns:a16="http://schemas.microsoft.com/office/drawing/2014/main" id="{938F9D6E-8E00-487A-B6E7-DCDF14A86D12}"/>
              </a:ext>
            </a:extLst>
          </p:cNvPr>
          <p:cNvSpPr/>
          <p:nvPr/>
        </p:nvSpPr>
        <p:spPr>
          <a:xfrm rot="5400000">
            <a:off x="844833" y="3966732"/>
            <a:ext cx="3185567" cy="2457487"/>
          </a:xfrm>
          <a:prstGeom prst="trapezoid">
            <a:avLst>
              <a:gd name="adj" fmla="val 15154"/>
            </a:avLst>
          </a:prstGeom>
          <a:noFill/>
          <a:ln w="38100">
            <a:solidFill>
              <a:srgbClr val="7ACC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7" name="TextBox 46">
            <a:extLst>
              <a:ext uri="{FF2B5EF4-FFF2-40B4-BE49-F238E27FC236}">
                <a16:creationId xmlns:a16="http://schemas.microsoft.com/office/drawing/2014/main" id="{93D0259B-FBE1-4C4A-805D-DBEE608DBE71}"/>
              </a:ext>
            </a:extLst>
          </p:cNvPr>
          <p:cNvSpPr txBox="1"/>
          <p:nvPr/>
        </p:nvSpPr>
        <p:spPr>
          <a:xfrm>
            <a:off x="3954495" y="4379620"/>
            <a:ext cx="2285999" cy="1815882"/>
          </a:xfrm>
          <a:prstGeom prst="rect">
            <a:avLst/>
          </a:prstGeom>
          <a:noFill/>
        </p:spPr>
        <p:txBody>
          <a:bodyPr wrap="square" rtlCol="0">
            <a:spAutoFit/>
          </a:bodyPr>
          <a:lstStyle/>
          <a:p>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Display offers to:</a:t>
            </a:r>
          </a:p>
          <a:p>
            <a:pPr marL="285750" indent="-285750">
              <a:buFont typeface="Arial" panose="020B0604020202020204" pitchFamily="34" charset="0"/>
              <a:buChar char="•"/>
            </a:pPr>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Maximize propensity to click/convert by customer </a:t>
            </a:r>
          </a:p>
          <a:p>
            <a:pPr marL="285750" indent="-285750">
              <a:buFont typeface="Arial" panose="020B0604020202020204" pitchFamily="34" charset="0"/>
              <a:buChar char="•"/>
            </a:pPr>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Based on Page /  email composition constraints</a:t>
            </a:r>
          </a:p>
          <a:p>
            <a:pPr marL="285750" indent="-285750">
              <a:buFont typeface="Arial" panose="020B0604020202020204" pitchFamily="34" charset="0"/>
              <a:buChar char="•"/>
            </a:pPr>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Business rules</a:t>
            </a:r>
            <a:endPar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TextBox 47">
            <a:extLst>
              <a:ext uri="{FF2B5EF4-FFF2-40B4-BE49-F238E27FC236}">
                <a16:creationId xmlns:a16="http://schemas.microsoft.com/office/drawing/2014/main" id="{7C8DC6F2-9DB6-438F-8704-C019D948B95B}"/>
              </a:ext>
            </a:extLst>
          </p:cNvPr>
          <p:cNvSpPr txBox="1"/>
          <p:nvPr/>
        </p:nvSpPr>
        <p:spPr>
          <a:xfrm>
            <a:off x="3954493" y="4013161"/>
            <a:ext cx="1420837" cy="430887"/>
          </a:xfrm>
          <a:prstGeom prst="rect">
            <a:avLst/>
          </a:prstGeom>
          <a:noFill/>
        </p:spPr>
        <p:txBody>
          <a:bodyPr wrap="square" rtlCol="0">
            <a:spAutoFit/>
          </a:bodyPr>
          <a:lstStyle/>
          <a:p>
            <a:r>
              <a:rPr lang="en-IN" sz="2200" b="1" dirty="0">
                <a:solidFill>
                  <a:srgbClr val="378D76"/>
                </a:solidFill>
              </a:rPr>
              <a:t>Optimize</a:t>
            </a:r>
          </a:p>
        </p:txBody>
      </p:sp>
      <p:sp>
        <p:nvSpPr>
          <p:cNvPr id="49" name="Trapezoid 48">
            <a:extLst>
              <a:ext uri="{FF2B5EF4-FFF2-40B4-BE49-F238E27FC236}">
                <a16:creationId xmlns:a16="http://schemas.microsoft.com/office/drawing/2014/main" id="{C407BB96-A372-42E0-8AF0-562560B186A0}"/>
              </a:ext>
            </a:extLst>
          </p:cNvPr>
          <p:cNvSpPr/>
          <p:nvPr/>
        </p:nvSpPr>
        <p:spPr>
          <a:xfrm rot="5400000">
            <a:off x="3890243" y="4016321"/>
            <a:ext cx="2414501" cy="2286000"/>
          </a:xfrm>
          <a:prstGeom prst="trapezoid">
            <a:avLst>
              <a:gd name="adj" fmla="val 15154"/>
            </a:avLst>
          </a:prstGeom>
          <a:noFill/>
          <a:ln w="38100">
            <a:solidFill>
              <a:srgbClr val="378D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0" name="Trapezoid 49">
            <a:extLst>
              <a:ext uri="{FF2B5EF4-FFF2-40B4-BE49-F238E27FC236}">
                <a16:creationId xmlns:a16="http://schemas.microsoft.com/office/drawing/2014/main" id="{C407BB96-A372-42E0-8AF0-562560B186A0}"/>
              </a:ext>
            </a:extLst>
          </p:cNvPr>
          <p:cNvSpPr/>
          <p:nvPr/>
        </p:nvSpPr>
        <p:spPr>
          <a:xfrm rot="5400000">
            <a:off x="6881879" y="3936872"/>
            <a:ext cx="1738392" cy="2444897"/>
          </a:xfrm>
          <a:prstGeom prst="trapezoid">
            <a:avLst>
              <a:gd name="adj" fmla="val 15154"/>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1" name="TextBox 50">
            <a:extLst>
              <a:ext uri="{FF2B5EF4-FFF2-40B4-BE49-F238E27FC236}">
                <a16:creationId xmlns:a16="http://schemas.microsoft.com/office/drawing/2014/main" id="{7C8DC6F2-9DB6-438F-8704-C019D948B95B}"/>
              </a:ext>
            </a:extLst>
          </p:cNvPr>
          <p:cNvSpPr txBox="1"/>
          <p:nvPr/>
        </p:nvSpPr>
        <p:spPr>
          <a:xfrm>
            <a:off x="6488822" y="4333126"/>
            <a:ext cx="1740784" cy="430887"/>
          </a:xfrm>
          <a:prstGeom prst="rect">
            <a:avLst/>
          </a:prstGeom>
          <a:noFill/>
        </p:spPr>
        <p:txBody>
          <a:bodyPr wrap="square" rtlCol="0">
            <a:spAutoFit/>
          </a:bodyPr>
          <a:lstStyle/>
          <a:p>
            <a:r>
              <a:rPr lang="en-IN" sz="2200" b="1" dirty="0">
                <a:solidFill>
                  <a:schemeClr val="accent3">
                    <a:lumMod val="75000"/>
                  </a:schemeClr>
                </a:solidFill>
              </a:rPr>
              <a:t>Experiment</a:t>
            </a:r>
          </a:p>
        </p:txBody>
      </p:sp>
      <p:sp>
        <p:nvSpPr>
          <p:cNvPr id="52" name="TextBox 51">
            <a:extLst>
              <a:ext uri="{FF2B5EF4-FFF2-40B4-BE49-F238E27FC236}">
                <a16:creationId xmlns:a16="http://schemas.microsoft.com/office/drawing/2014/main" id="{C7057D86-33FF-4502-98D2-9065EB72F1B1}"/>
              </a:ext>
            </a:extLst>
          </p:cNvPr>
          <p:cNvSpPr txBox="1"/>
          <p:nvPr/>
        </p:nvSpPr>
        <p:spPr>
          <a:xfrm>
            <a:off x="6488822" y="4702785"/>
            <a:ext cx="2746964" cy="1169551"/>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Test new offers, creatives, layouts</a:t>
            </a:r>
          </a:p>
          <a:p>
            <a:pPr marL="285750" indent="-285750">
              <a:buFont typeface="Arial" panose="020B0604020202020204" pitchFamily="34" charset="0"/>
              <a:buChar char="•"/>
            </a:pPr>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Evaluate impact of optimization</a:t>
            </a:r>
          </a:p>
          <a:p>
            <a:pPr marL="285750" indent="-285750">
              <a:buFont typeface="Arial" panose="020B0604020202020204" pitchFamily="34" charset="0"/>
              <a:buChar char="•"/>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Analyze and refine</a:t>
            </a:r>
          </a:p>
        </p:txBody>
      </p:sp>
      <p:sp>
        <p:nvSpPr>
          <p:cNvPr id="53" name="TextBox 52">
            <a:extLst>
              <a:ext uri="{FF2B5EF4-FFF2-40B4-BE49-F238E27FC236}">
                <a16:creationId xmlns:a16="http://schemas.microsoft.com/office/drawing/2014/main" id="{69424D93-6ECF-4277-9899-F187CB5B0E6D}"/>
              </a:ext>
            </a:extLst>
          </p:cNvPr>
          <p:cNvSpPr txBox="1"/>
          <p:nvPr/>
        </p:nvSpPr>
        <p:spPr>
          <a:xfrm rot="16200000">
            <a:off x="-1248564" y="4779314"/>
            <a:ext cx="3789179" cy="707886"/>
          </a:xfrm>
          <a:prstGeom prst="rect">
            <a:avLst/>
          </a:prstGeom>
          <a:noFill/>
        </p:spPr>
        <p:txBody>
          <a:bodyPr wrap="square" rtlCol="0">
            <a:spAutoFit/>
          </a:bodyPr>
          <a:lstStyle/>
          <a:p>
            <a:pPr algn="ctr"/>
            <a:r>
              <a:rPr lang="en-IN" sz="2000" dirty="0">
                <a:solidFill>
                  <a:schemeClr val="tx1">
                    <a:lumMod val="50000"/>
                  </a:schemeClr>
                </a:solidFill>
                <a:latin typeface="Segoe UI Semibold" panose="020B0702040204020203" pitchFamily="34" charset="0"/>
                <a:ea typeface="Segoe UI" panose="020B0502040204020203" pitchFamily="34" charset="0"/>
                <a:cs typeface="Segoe UI" panose="020B0502040204020203" pitchFamily="34" charset="0"/>
              </a:rPr>
              <a:t>Universal set of marketing</a:t>
            </a:r>
          </a:p>
          <a:p>
            <a:pPr algn="ctr"/>
            <a:r>
              <a:rPr lang="en-IN" sz="2000" dirty="0">
                <a:solidFill>
                  <a:schemeClr val="tx1">
                    <a:lumMod val="50000"/>
                  </a:schemeClr>
                </a:solidFill>
                <a:latin typeface="Segoe UI Semibold" panose="020B0702040204020203" pitchFamily="34" charset="0"/>
                <a:ea typeface="Segoe UI" panose="020B0502040204020203" pitchFamily="34" charset="0"/>
                <a:cs typeface="Segoe UI" panose="020B0502040204020203" pitchFamily="34" charset="0"/>
              </a:rPr>
              <a:t> and merchandising offers</a:t>
            </a:r>
            <a:endParaRPr lang="en-US" sz="2000" dirty="0">
              <a:solidFill>
                <a:schemeClr val="tx1">
                  <a:lumMod val="50000"/>
                </a:schemeClr>
              </a:solidFill>
              <a:latin typeface="Segoe UI Semibold" panose="020B0702040204020203" pitchFamily="34" charset="0"/>
              <a:ea typeface="Segoe UI" panose="020B0502040204020203" pitchFamily="34" charset="0"/>
              <a:cs typeface="Segoe UI" panose="020B0502040204020203" pitchFamily="34" charset="0"/>
            </a:endParaRPr>
          </a:p>
        </p:txBody>
      </p:sp>
      <p:grpSp>
        <p:nvGrpSpPr>
          <p:cNvPr id="54" name="Group 53">
            <a:extLst>
              <a:ext uri="{FF2B5EF4-FFF2-40B4-BE49-F238E27FC236}">
                <a16:creationId xmlns:a16="http://schemas.microsoft.com/office/drawing/2014/main" id="{F4D3D475-6615-443D-ACEF-D8DE9FF80559}"/>
              </a:ext>
            </a:extLst>
          </p:cNvPr>
          <p:cNvGrpSpPr/>
          <p:nvPr/>
        </p:nvGrpSpPr>
        <p:grpSpPr>
          <a:xfrm>
            <a:off x="9321622" y="4513035"/>
            <a:ext cx="2748515" cy="1292570"/>
            <a:chOff x="1646943" y="4076971"/>
            <a:chExt cx="3728784" cy="1292570"/>
          </a:xfrm>
        </p:grpSpPr>
        <p:sp>
          <p:nvSpPr>
            <p:cNvPr id="55" name="TextBox 54">
              <a:extLst>
                <a:ext uri="{FF2B5EF4-FFF2-40B4-BE49-F238E27FC236}">
                  <a16:creationId xmlns:a16="http://schemas.microsoft.com/office/drawing/2014/main" id="{2CEAC0AC-9B1B-4A8B-9CC7-7B73B7D91CAD}"/>
                </a:ext>
              </a:extLst>
            </p:cNvPr>
            <p:cNvSpPr txBox="1"/>
            <p:nvPr/>
          </p:nvSpPr>
          <p:spPr>
            <a:xfrm>
              <a:off x="1646943" y="4076971"/>
              <a:ext cx="3429723" cy="830997"/>
            </a:xfrm>
            <a:prstGeom prst="rect">
              <a:avLst/>
            </a:prstGeom>
            <a:noFill/>
          </p:spPr>
          <p:txBody>
            <a:bodyPr wrap="square" rtlCol="0">
              <a:spAutoFit/>
            </a:bodyPr>
            <a:lstStyle/>
            <a:p>
              <a:r>
                <a:rPr lang="en-US" sz="2400" b="1" dirty="0">
                  <a:solidFill>
                    <a:schemeClr val="accent1">
                      <a:lumMod val="50000"/>
                    </a:schemeClr>
                  </a:solidFill>
                  <a:latin typeface="Segoe UI Semibold" panose="020B0702040204020203" pitchFamily="34" charset="0"/>
                </a:rPr>
                <a:t>DYNAMIC</a:t>
              </a:r>
              <a:r>
                <a:rPr lang="en-US" sz="2400" b="1" dirty="0">
                  <a:solidFill>
                    <a:srgbClr val="284379"/>
                  </a:solidFill>
                  <a:latin typeface="Segoe UI Semibold" panose="020B0702040204020203" pitchFamily="34" charset="0"/>
                </a:rPr>
                <a:t> PERSONALIZED</a:t>
              </a:r>
            </a:p>
          </p:txBody>
        </p:sp>
        <p:sp>
          <p:nvSpPr>
            <p:cNvPr id="56" name="TextBox 55">
              <a:extLst>
                <a:ext uri="{FF2B5EF4-FFF2-40B4-BE49-F238E27FC236}">
                  <a16:creationId xmlns:a16="http://schemas.microsoft.com/office/drawing/2014/main" id="{355A0EF9-B2F3-470E-9511-385D8B836242}"/>
                </a:ext>
              </a:extLst>
            </p:cNvPr>
            <p:cNvSpPr txBox="1"/>
            <p:nvPr/>
          </p:nvSpPr>
          <p:spPr>
            <a:xfrm>
              <a:off x="1646943" y="4723210"/>
              <a:ext cx="3728784" cy="646331"/>
            </a:xfrm>
            <a:prstGeom prst="rect">
              <a:avLst/>
            </a:prstGeom>
            <a:noFill/>
          </p:spPr>
          <p:txBody>
            <a:bodyPr wrap="square" rtlCol="0">
              <a:spAutoFit/>
            </a:bodyPr>
            <a:lstStyle/>
            <a:p>
              <a:r>
                <a:rPr lang="en-US" sz="3600" b="1" dirty="0">
                  <a:solidFill>
                    <a:srgbClr val="00B0F0"/>
                  </a:solidFill>
                  <a:latin typeface="Segoe UI Semibold" panose="020B0702040204020203" pitchFamily="34" charset="0"/>
                </a:rPr>
                <a:t>OFFERS</a:t>
              </a:r>
            </a:p>
          </p:txBody>
        </p:sp>
      </p:grpSp>
    </p:spTree>
    <p:extLst>
      <p:ext uri="{BB962C8B-B14F-4D97-AF65-F5344CB8AC3E}">
        <p14:creationId xmlns:p14="http://schemas.microsoft.com/office/powerpoint/2010/main" val="4014513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 name="TextBox 1">
            <a:extLst>
              <a:ext uri="{FF2B5EF4-FFF2-40B4-BE49-F238E27FC236}">
                <a16:creationId xmlns:a16="http://schemas.microsoft.com/office/drawing/2014/main" id="{AB06992A-B485-4393-8496-3DFA10E4243E}"/>
              </a:ext>
            </a:extLst>
          </p:cNvPr>
          <p:cNvSpPr txBox="1"/>
          <p:nvPr/>
        </p:nvSpPr>
        <p:spPr>
          <a:xfrm>
            <a:off x="295018" y="2252649"/>
            <a:ext cx="2180492" cy="338554"/>
          </a:xfrm>
          <a:prstGeom prst="rect">
            <a:avLst/>
          </a:prstGeom>
          <a:noFill/>
        </p:spPr>
        <p:txBody>
          <a:bodyPr wrap="square" rtlCol="0">
            <a:spAutoFit/>
          </a:bodyPr>
          <a:lstStyle/>
          <a:p>
            <a:pPr algn="ctr"/>
            <a:r>
              <a:rPr lang="en-IN" sz="1600" b="1" dirty="0">
                <a:solidFill>
                  <a:schemeClr val="tx2"/>
                </a:solidFill>
                <a:latin typeface="Arial" panose="020B0604020202020204" pitchFamily="34" charset="0"/>
                <a:cs typeface="Arial" panose="020B0604020202020204" pitchFamily="34" charset="0"/>
              </a:rPr>
              <a:t>Client </a:t>
            </a:r>
          </a:p>
        </p:txBody>
      </p:sp>
      <p:sp>
        <p:nvSpPr>
          <p:cNvPr id="5" name="TextBox 4">
            <a:extLst>
              <a:ext uri="{FF2B5EF4-FFF2-40B4-BE49-F238E27FC236}">
                <a16:creationId xmlns:a16="http://schemas.microsoft.com/office/drawing/2014/main" id="{9F425547-480A-4AF8-80F3-495FCC9303FA}"/>
              </a:ext>
            </a:extLst>
          </p:cNvPr>
          <p:cNvSpPr txBox="1"/>
          <p:nvPr/>
        </p:nvSpPr>
        <p:spPr>
          <a:xfrm>
            <a:off x="3053704" y="2250834"/>
            <a:ext cx="2180492" cy="338554"/>
          </a:xfrm>
          <a:prstGeom prst="rect">
            <a:avLst/>
          </a:prstGeom>
          <a:noFill/>
        </p:spPr>
        <p:txBody>
          <a:bodyPr wrap="square" rtlCol="0">
            <a:spAutoFit/>
          </a:bodyPr>
          <a:lstStyle/>
          <a:p>
            <a:pPr algn="ctr"/>
            <a:r>
              <a:rPr lang="en-IN" sz="1600" b="1" dirty="0">
                <a:solidFill>
                  <a:schemeClr val="tx2"/>
                </a:solidFill>
                <a:latin typeface="Arial" panose="020B0604020202020204" pitchFamily="34" charset="0"/>
                <a:cs typeface="Arial" panose="020B0604020202020204" pitchFamily="34" charset="0"/>
              </a:rPr>
              <a:t>Business Objective </a:t>
            </a:r>
          </a:p>
        </p:txBody>
      </p:sp>
      <p:sp>
        <p:nvSpPr>
          <p:cNvPr id="6" name="TextBox 5">
            <a:extLst>
              <a:ext uri="{FF2B5EF4-FFF2-40B4-BE49-F238E27FC236}">
                <a16:creationId xmlns:a16="http://schemas.microsoft.com/office/drawing/2014/main" id="{BBD21ED8-DCFA-41BB-880B-E83B112DD32E}"/>
              </a:ext>
            </a:extLst>
          </p:cNvPr>
          <p:cNvSpPr txBox="1"/>
          <p:nvPr/>
        </p:nvSpPr>
        <p:spPr>
          <a:xfrm>
            <a:off x="5732182" y="2194563"/>
            <a:ext cx="2554310" cy="584775"/>
          </a:xfrm>
          <a:prstGeom prst="rect">
            <a:avLst/>
          </a:prstGeom>
          <a:noFill/>
        </p:spPr>
        <p:txBody>
          <a:bodyPr wrap="square" rtlCol="0">
            <a:spAutoFit/>
          </a:bodyPr>
          <a:lstStyle/>
          <a:p>
            <a:pPr algn="ctr"/>
            <a:r>
              <a:rPr lang="en-IN" sz="1600" b="1" dirty="0">
                <a:solidFill>
                  <a:schemeClr val="tx2"/>
                </a:solidFill>
                <a:latin typeface="Arial" panose="020B0604020202020204" pitchFamily="34" charset="0"/>
                <a:cs typeface="Arial" panose="020B0604020202020204" pitchFamily="34" charset="0"/>
              </a:rPr>
              <a:t>Platform/Technology Used </a:t>
            </a:r>
          </a:p>
        </p:txBody>
      </p:sp>
      <p:sp>
        <p:nvSpPr>
          <p:cNvPr id="7" name="TextBox 6">
            <a:extLst>
              <a:ext uri="{FF2B5EF4-FFF2-40B4-BE49-F238E27FC236}">
                <a16:creationId xmlns:a16="http://schemas.microsoft.com/office/drawing/2014/main" id="{9E63983C-156D-400F-A62A-78A833D832A6}"/>
              </a:ext>
            </a:extLst>
          </p:cNvPr>
          <p:cNvSpPr txBox="1"/>
          <p:nvPr/>
        </p:nvSpPr>
        <p:spPr>
          <a:xfrm>
            <a:off x="7956125" y="2251201"/>
            <a:ext cx="3529454" cy="338554"/>
          </a:xfrm>
          <a:prstGeom prst="rect">
            <a:avLst/>
          </a:prstGeom>
          <a:noFill/>
        </p:spPr>
        <p:txBody>
          <a:bodyPr wrap="square" rtlCol="0">
            <a:spAutoFit/>
          </a:bodyPr>
          <a:lstStyle/>
          <a:p>
            <a:pPr algn="ctr"/>
            <a:r>
              <a:rPr lang="en-IN" sz="1600" b="1" dirty="0">
                <a:solidFill>
                  <a:schemeClr val="tx2"/>
                </a:solidFill>
                <a:latin typeface="Arial" panose="020B0604020202020204" pitchFamily="34" charset="0"/>
                <a:cs typeface="Arial" panose="020B0604020202020204" pitchFamily="34" charset="0"/>
              </a:rPr>
              <a:t>LatentView's Involvement</a:t>
            </a:r>
          </a:p>
        </p:txBody>
      </p:sp>
      <p:sp>
        <p:nvSpPr>
          <p:cNvPr id="8" name="Rectangle 7">
            <a:extLst>
              <a:ext uri="{FF2B5EF4-FFF2-40B4-BE49-F238E27FC236}">
                <a16:creationId xmlns:a16="http://schemas.microsoft.com/office/drawing/2014/main" id="{0E61A114-0AB0-4B2C-A94C-BA769D8FF6D7}"/>
              </a:ext>
            </a:extLst>
          </p:cNvPr>
          <p:cNvSpPr/>
          <p:nvPr/>
        </p:nvSpPr>
        <p:spPr>
          <a:xfrm>
            <a:off x="2377445" y="2909181"/>
            <a:ext cx="3563408" cy="547522"/>
          </a:xfrm>
          <a:prstGeom prst="rect">
            <a:avLst/>
          </a:prstGeom>
        </p:spPr>
        <p:txBody>
          <a:bodyPr wrap="square">
            <a:spAutoFit/>
          </a:bodyPr>
          <a:lstStyle/>
          <a:p>
            <a:pPr algn="ctr">
              <a:lnSpc>
                <a:spcPct val="130000"/>
              </a:lnSpc>
              <a:defRPr/>
            </a:pPr>
            <a:r>
              <a:rPr lang="en-US" sz="1200" kern="0" noProof="1">
                <a:solidFill>
                  <a:schemeClr val="tx2">
                    <a:lumMod val="75000"/>
                  </a:schemeClr>
                </a:solidFill>
                <a:latin typeface="Arial" panose="020B0604020202020204" pitchFamily="34" charset="0"/>
                <a:ea typeface="Segoe UI" pitchFamily="34" charset="0"/>
                <a:cs typeface="Arial" panose="020B0604020202020204" pitchFamily="34" charset="0"/>
              </a:rPr>
              <a:t>Improve Customer and Merchant account acquisitions and engagement on the website</a:t>
            </a:r>
          </a:p>
        </p:txBody>
      </p:sp>
      <p:sp>
        <p:nvSpPr>
          <p:cNvPr id="9" name="Rectangle 8">
            <a:extLst>
              <a:ext uri="{FF2B5EF4-FFF2-40B4-BE49-F238E27FC236}">
                <a16:creationId xmlns:a16="http://schemas.microsoft.com/office/drawing/2014/main" id="{CA14AC05-AB4D-4765-A155-60E3C08317A8}"/>
              </a:ext>
            </a:extLst>
          </p:cNvPr>
          <p:cNvSpPr/>
          <p:nvPr/>
        </p:nvSpPr>
        <p:spPr>
          <a:xfrm>
            <a:off x="2503646" y="3923912"/>
            <a:ext cx="3409071" cy="812530"/>
          </a:xfrm>
          <a:prstGeom prst="rect">
            <a:avLst/>
          </a:prstGeom>
        </p:spPr>
        <p:txBody>
          <a:bodyPr wrap="square">
            <a:spAutoFit/>
          </a:bodyPr>
          <a:lstStyle/>
          <a:p>
            <a:pPr algn="ctr">
              <a:lnSpc>
                <a:spcPct val="130000"/>
              </a:lnSpc>
            </a:pPr>
            <a:r>
              <a:rPr lang="en-US" sz="1200" kern="0" dirty="0">
                <a:solidFill>
                  <a:schemeClr val="tx2">
                    <a:lumMod val="75000"/>
                  </a:schemeClr>
                </a:solidFill>
                <a:latin typeface="Arial" panose="020B0604020202020204" pitchFamily="34" charset="0"/>
                <a:cs typeface="Arial" panose="020B0604020202020204" pitchFamily="34" charset="0"/>
              </a:rPr>
              <a:t>To optimize the web page design by understanding user behavior patterns in order to improve user engagement</a:t>
            </a:r>
            <a:endParaRPr lang="en-IN" sz="1200" kern="0" dirty="0">
              <a:solidFill>
                <a:schemeClr val="tx2">
                  <a:lumMod val="75000"/>
                </a:schemeClr>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A534F17F-E4A3-4B34-988B-779C88653B6A}"/>
              </a:ext>
            </a:extLst>
          </p:cNvPr>
          <p:cNvSpPr/>
          <p:nvPr/>
        </p:nvSpPr>
        <p:spPr>
          <a:xfrm>
            <a:off x="8101494" y="3923912"/>
            <a:ext cx="3756424" cy="812530"/>
          </a:xfrm>
          <a:prstGeom prst="rect">
            <a:avLst/>
          </a:prstGeom>
        </p:spPr>
        <p:txBody>
          <a:bodyPr wrap="square">
            <a:spAutoFit/>
          </a:bodyPr>
          <a:lstStyle/>
          <a:p>
            <a:pPr algn="ctr">
              <a:lnSpc>
                <a:spcPct val="130000"/>
              </a:lnSpc>
              <a:defRPr/>
            </a:pPr>
            <a:r>
              <a:rPr lang="en-US" sz="1200" kern="0" noProof="1">
                <a:solidFill>
                  <a:schemeClr val="tx2">
                    <a:lumMod val="75000"/>
                  </a:schemeClr>
                </a:solidFill>
                <a:latin typeface="Arial" panose="020B0604020202020204" pitchFamily="34" charset="0"/>
                <a:ea typeface="Segoe UI" pitchFamily="34" charset="0"/>
                <a:cs typeface="Arial" panose="020B0604020202020204" pitchFamily="34" charset="0"/>
              </a:rPr>
              <a:t>Started in 2013. Since then Latentview is continuously provided support by giving insights on the A/B testing using an analytical approach </a:t>
            </a:r>
          </a:p>
        </p:txBody>
      </p:sp>
      <p:sp>
        <p:nvSpPr>
          <p:cNvPr id="12" name="TextBox 11">
            <a:extLst>
              <a:ext uri="{FF2B5EF4-FFF2-40B4-BE49-F238E27FC236}">
                <a16:creationId xmlns:a16="http://schemas.microsoft.com/office/drawing/2014/main" id="{F9793005-28F4-4A9E-A547-A2F7D1BB92ED}"/>
              </a:ext>
            </a:extLst>
          </p:cNvPr>
          <p:cNvSpPr txBox="1"/>
          <p:nvPr/>
        </p:nvSpPr>
        <p:spPr>
          <a:xfrm>
            <a:off x="6245657" y="3923912"/>
            <a:ext cx="1750204" cy="81253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en-IN" sz="1200" kern="0" dirty="0">
                <a:solidFill>
                  <a:schemeClr val="tx2">
                    <a:lumMod val="75000"/>
                  </a:schemeClr>
                </a:solidFill>
                <a:latin typeface="Arial" panose="020B0604020202020204" pitchFamily="34" charset="0"/>
                <a:cs typeface="Arial" panose="020B0604020202020204" pitchFamily="34" charset="0"/>
              </a:rPr>
              <a:t>Google Analytics</a:t>
            </a:r>
          </a:p>
          <a:p>
            <a:pPr marL="171450" indent="-171450">
              <a:lnSpc>
                <a:spcPct val="130000"/>
              </a:lnSpc>
              <a:buFont typeface="Arial" panose="020B0604020202020204" pitchFamily="34" charset="0"/>
              <a:buChar char="•"/>
            </a:pPr>
            <a:r>
              <a:rPr lang="en-IN" sz="1200" kern="0" dirty="0">
                <a:solidFill>
                  <a:schemeClr val="tx2">
                    <a:lumMod val="75000"/>
                  </a:schemeClr>
                </a:solidFill>
                <a:latin typeface="Arial" panose="020B0604020202020204" pitchFamily="34" charset="0"/>
                <a:cs typeface="Arial" panose="020B0604020202020204" pitchFamily="34" charset="0"/>
              </a:rPr>
              <a:t>Spotfire</a:t>
            </a:r>
          </a:p>
          <a:p>
            <a:pPr marL="171450" indent="-171450">
              <a:lnSpc>
                <a:spcPct val="130000"/>
              </a:lnSpc>
              <a:buFont typeface="Arial" panose="020B0604020202020204" pitchFamily="34" charset="0"/>
              <a:buChar char="•"/>
            </a:pPr>
            <a:r>
              <a:rPr lang="en-IN" sz="1200" kern="0" dirty="0">
                <a:solidFill>
                  <a:schemeClr val="tx2">
                    <a:lumMod val="75000"/>
                  </a:schemeClr>
                </a:solidFill>
                <a:latin typeface="Arial" panose="020B0604020202020204" pitchFamily="34" charset="0"/>
                <a:cs typeface="Arial" panose="020B0604020202020204" pitchFamily="34" charset="0"/>
              </a:rPr>
              <a:t>Google BigQuery</a:t>
            </a:r>
          </a:p>
        </p:txBody>
      </p:sp>
      <p:sp>
        <p:nvSpPr>
          <p:cNvPr id="23" name="Rectangle 22">
            <a:extLst>
              <a:ext uri="{FF2B5EF4-FFF2-40B4-BE49-F238E27FC236}">
                <a16:creationId xmlns:a16="http://schemas.microsoft.com/office/drawing/2014/main" id="{51298D5D-B41E-4DA2-9667-C00764794FBB}"/>
              </a:ext>
            </a:extLst>
          </p:cNvPr>
          <p:cNvSpPr/>
          <p:nvPr/>
        </p:nvSpPr>
        <p:spPr>
          <a:xfrm>
            <a:off x="8065280" y="2895113"/>
            <a:ext cx="3831729" cy="1052596"/>
          </a:xfrm>
          <a:prstGeom prst="rect">
            <a:avLst/>
          </a:prstGeom>
        </p:spPr>
        <p:txBody>
          <a:bodyPr wrap="square">
            <a:spAutoFit/>
          </a:bodyPr>
          <a:lstStyle/>
          <a:p>
            <a:pPr algn="ctr">
              <a:lnSpc>
                <a:spcPct val="130000"/>
              </a:lnSpc>
              <a:defRPr/>
            </a:pPr>
            <a:r>
              <a:rPr lang="en-US" sz="1200" kern="0" noProof="1">
                <a:solidFill>
                  <a:schemeClr val="tx2">
                    <a:lumMod val="75000"/>
                  </a:schemeClr>
                </a:solidFill>
                <a:latin typeface="Arial" panose="020B0604020202020204" pitchFamily="34" charset="0"/>
                <a:ea typeface="Segoe UI" pitchFamily="34" charset="0"/>
                <a:cs typeface="Arial" panose="020B0604020202020204" pitchFamily="34" charset="0"/>
              </a:rPr>
              <a:t>Involved in end to end experimentation life cycle management involving ideation, design, execution, analytics and feedback for future experiments. </a:t>
            </a:r>
          </a:p>
          <a:p>
            <a:pPr algn="ctr">
              <a:lnSpc>
                <a:spcPct val="130000"/>
              </a:lnSpc>
              <a:defRPr/>
            </a:pPr>
            <a:endParaRPr lang="en-US" sz="1200" kern="0" noProof="1">
              <a:solidFill>
                <a:schemeClr val="tx2">
                  <a:lumMod val="75000"/>
                </a:schemeClr>
              </a:solidFill>
              <a:latin typeface="Arial" panose="020B0604020202020204" pitchFamily="34" charset="0"/>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3D238D13-6915-4C74-85BA-2B22E02C961E}"/>
              </a:ext>
            </a:extLst>
          </p:cNvPr>
          <p:cNvSpPr/>
          <p:nvPr/>
        </p:nvSpPr>
        <p:spPr>
          <a:xfrm>
            <a:off x="2462015" y="4983943"/>
            <a:ext cx="3409071" cy="812530"/>
          </a:xfrm>
          <a:prstGeom prst="rect">
            <a:avLst/>
          </a:prstGeom>
        </p:spPr>
        <p:txBody>
          <a:bodyPr wrap="square">
            <a:spAutoFit/>
          </a:bodyPr>
          <a:lstStyle/>
          <a:p>
            <a:pPr lvl="0" algn="ctr">
              <a:lnSpc>
                <a:spcPct val="130000"/>
              </a:lnSpc>
              <a:defRPr/>
            </a:pPr>
            <a:r>
              <a:rPr lang="en-IN" sz="1200" kern="0" dirty="0">
                <a:solidFill>
                  <a:srgbClr val="44546A">
                    <a:lumMod val="75000"/>
                  </a:srgbClr>
                </a:solidFill>
                <a:latin typeface="Arial" panose="020B0604020202020204" pitchFamily="34" charset="0"/>
                <a:cs typeface="Arial" panose="020B0604020202020204" pitchFamily="34" charset="0"/>
              </a:rPr>
              <a:t>To decrease enrolment form drop-off by experimenting with the number of fields on the registration form.</a:t>
            </a:r>
          </a:p>
        </p:txBody>
      </p:sp>
      <p:sp>
        <p:nvSpPr>
          <p:cNvPr id="26" name="TextBox 25">
            <a:extLst>
              <a:ext uri="{FF2B5EF4-FFF2-40B4-BE49-F238E27FC236}">
                <a16:creationId xmlns:a16="http://schemas.microsoft.com/office/drawing/2014/main" id="{46BE37D6-4799-4335-8B7A-9E422DB462D7}"/>
              </a:ext>
            </a:extLst>
          </p:cNvPr>
          <p:cNvSpPr txBox="1"/>
          <p:nvPr/>
        </p:nvSpPr>
        <p:spPr>
          <a:xfrm>
            <a:off x="6283008" y="4983943"/>
            <a:ext cx="1591095" cy="572464"/>
          </a:xfrm>
          <a:prstGeom prst="rect">
            <a:avLst/>
          </a:prstGeom>
          <a:noFill/>
        </p:spPr>
        <p:txBody>
          <a:bodyPr wrap="square" rtlCol="0">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IN" sz="1200" b="0" i="0" u="none" strike="noStrike" kern="0" cap="none" spc="0" normalizeH="0" baseline="0" noProof="0" dirty="0">
                <a:ln>
                  <a:noFill/>
                </a:ln>
                <a:solidFill>
                  <a:srgbClr val="44546A">
                    <a:lumMod val="75000"/>
                  </a:srgbClr>
                </a:solidFill>
                <a:effectLst/>
                <a:uLnTx/>
                <a:uFillTx/>
                <a:latin typeface="Arial" panose="020B0604020202020204" pitchFamily="34" charset="0"/>
                <a:cs typeface="Arial" panose="020B0604020202020204" pitchFamily="34" charset="0"/>
              </a:rPr>
              <a:t>Google Analytics</a:t>
            </a:r>
          </a:p>
          <a:p>
            <a:pPr marL="171450" lvl="0" indent="-171450">
              <a:lnSpc>
                <a:spcPct val="130000"/>
              </a:lnSpc>
              <a:buFont typeface="Arial" panose="020B0604020202020204" pitchFamily="34" charset="0"/>
              <a:buChar char="•"/>
              <a:defRPr/>
            </a:pPr>
            <a:r>
              <a:rPr lang="en-IN" sz="1200" kern="0" dirty="0">
                <a:solidFill>
                  <a:srgbClr val="44546A">
                    <a:lumMod val="75000"/>
                  </a:srgbClr>
                </a:solidFill>
                <a:latin typeface="Arial" panose="020B0604020202020204" pitchFamily="34" charset="0"/>
                <a:cs typeface="Arial" panose="020B0604020202020204" pitchFamily="34" charset="0"/>
              </a:rPr>
              <a:t>Optimizely</a:t>
            </a:r>
          </a:p>
        </p:txBody>
      </p:sp>
      <p:sp>
        <p:nvSpPr>
          <p:cNvPr id="27" name="Rectangle 26">
            <a:extLst>
              <a:ext uri="{FF2B5EF4-FFF2-40B4-BE49-F238E27FC236}">
                <a16:creationId xmlns:a16="http://schemas.microsoft.com/office/drawing/2014/main" id="{042ED8B0-3840-4D14-A2C7-DF557116B560}"/>
              </a:ext>
            </a:extLst>
          </p:cNvPr>
          <p:cNvSpPr/>
          <p:nvPr/>
        </p:nvSpPr>
        <p:spPr>
          <a:xfrm>
            <a:off x="8246864" y="4983943"/>
            <a:ext cx="3225270" cy="812530"/>
          </a:xfrm>
          <a:prstGeom prst="rect">
            <a:avLst/>
          </a:prstGeom>
        </p:spPr>
        <p:txBody>
          <a:bodyPr wrap="square">
            <a:spAutoFit/>
          </a:bodyPr>
          <a:lstStyle/>
          <a:p>
            <a:pPr marL="0" marR="0" lvl="0" algn="ctr"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1">
                <a:ln>
                  <a:noFill/>
                </a:ln>
                <a:solidFill>
                  <a:srgbClr val="44546A">
                    <a:lumMod val="75000"/>
                  </a:srgbClr>
                </a:solidFill>
                <a:effectLst/>
                <a:uLnTx/>
                <a:uFillTx/>
                <a:latin typeface="Arial" panose="020B0604020202020204" pitchFamily="34" charset="0"/>
                <a:ea typeface="Segoe UI" pitchFamily="34" charset="0"/>
                <a:cs typeface="Arial" panose="020B0604020202020204" pitchFamily="34" charset="0"/>
              </a:rPr>
              <a:t>Generated insights on both the original and variant designs. The experiment outcome led to a higher conversion rate for the business.</a:t>
            </a:r>
          </a:p>
        </p:txBody>
      </p:sp>
      <p:sp>
        <p:nvSpPr>
          <p:cNvPr id="28" name="TextBox 27">
            <a:extLst>
              <a:ext uri="{FF2B5EF4-FFF2-40B4-BE49-F238E27FC236}">
                <a16:creationId xmlns:a16="http://schemas.microsoft.com/office/drawing/2014/main" id="{03E90475-260E-4BF8-A156-5CE5223E9421}"/>
              </a:ext>
            </a:extLst>
          </p:cNvPr>
          <p:cNvSpPr txBox="1"/>
          <p:nvPr/>
        </p:nvSpPr>
        <p:spPr>
          <a:xfrm>
            <a:off x="6333183" y="2923597"/>
            <a:ext cx="1750204" cy="572464"/>
          </a:xfrm>
          <a:prstGeom prst="rect">
            <a:avLst/>
          </a:prstGeom>
          <a:noFill/>
        </p:spPr>
        <p:txBody>
          <a:bodyPr wrap="square" rtlCol="0">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IN" sz="1200" b="0" i="0" u="none" strike="noStrike" kern="0" cap="none" spc="0" normalizeH="0" baseline="0" noProof="0" dirty="0">
                <a:ln>
                  <a:noFill/>
                </a:ln>
                <a:solidFill>
                  <a:srgbClr val="44546A">
                    <a:lumMod val="75000"/>
                  </a:srgbClr>
                </a:solidFill>
                <a:effectLst/>
                <a:uLnTx/>
                <a:uFillTx/>
                <a:latin typeface="Arial" panose="020B0604020202020204" pitchFamily="34" charset="0"/>
                <a:cs typeface="Arial" panose="020B0604020202020204" pitchFamily="34" charset="0"/>
              </a:rPr>
              <a:t>PXP/ELMO</a:t>
            </a: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IN" sz="1200" kern="0" dirty="0">
                <a:solidFill>
                  <a:srgbClr val="44546A">
                    <a:lumMod val="75000"/>
                  </a:srgbClr>
                </a:solidFill>
                <a:latin typeface="Arial" panose="020B0604020202020204" pitchFamily="34" charset="0"/>
                <a:cs typeface="Arial" panose="020B0604020202020204" pitchFamily="34" charset="0"/>
              </a:rPr>
              <a:t>Tealeaf</a:t>
            </a:r>
            <a:endParaRPr kumimoji="0" lang="en-IN" sz="1200" b="0" i="0" u="none" strike="noStrike" kern="0" cap="none" spc="0" normalizeH="0" baseline="0" noProof="0" dirty="0">
              <a:ln>
                <a:noFill/>
              </a:ln>
              <a:solidFill>
                <a:srgbClr val="44546A">
                  <a:lumMod val="75000"/>
                </a:srgbClr>
              </a:solidFill>
              <a:effectLst/>
              <a:uLnTx/>
              <a:uFillTx/>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FC65F65-47FA-4CB0-80CA-A7393F426A3A}"/>
              </a:ext>
            </a:extLst>
          </p:cNvPr>
          <p:cNvSpPr txBox="1"/>
          <p:nvPr/>
        </p:nvSpPr>
        <p:spPr>
          <a:xfrm>
            <a:off x="1781107" y="1342287"/>
            <a:ext cx="1898067" cy="523220"/>
          </a:xfrm>
          <a:prstGeom prst="rect">
            <a:avLst/>
          </a:prstGeom>
          <a:noFill/>
        </p:spPr>
        <p:txBody>
          <a:bodyPr wrap="square" rtlCol="0">
            <a:spAutoFit/>
          </a:bodyPr>
          <a:lstStyle/>
          <a:p>
            <a:pPr algn="ctr"/>
            <a:r>
              <a:rPr lang="en-IN" sz="1400" b="1" dirty="0">
                <a:solidFill>
                  <a:schemeClr val="tx1">
                    <a:lumMod val="95000"/>
                    <a:lumOff val="5000"/>
                  </a:schemeClr>
                </a:solidFill>
                <a:latin typeface="Arial" panose="020B0604020202020204" pitchFamily="34" charset="0"/>
                <a:ea typeface="Segoe UI" panose="020B0502040204020203" pitchFamily="34" charset="0"/>
                <a:cs typeface="Arial" panose="020B0604020202020204" pitchFamily="34" charset="0"/>
              </a:rPr>
              <a:t>50+A/B Testing </a:t>
            </a:r>
          </a:p>
          <a:p>
            <a:pPr algn="ctr"/>
            <a:r>
              <a:rPr lang="en-IN" sz="1400" b="1" dirty="0">
                <a:solidFill>
                  <a:schemeClr val="tx1">
                    <a:lumMod val="95000"/>
                    <a:lumOff val="5000"/>
                  </a:schemeClr>
                </a:solidFill>
                <a:latin typeface="Arial" panose="020B0604020202020204" pitchFamily="34" charset="0"/>
                <a:ea typeface="Segoe UI" panose="020B0502040204020203" pitchFamily="34" charset="0"/>
                <a:cs typeface="Arial" panose="020B0604020202020204" pitchFamily="34" charset="0"/>
              </a:rPr>
              <a:t>Experts</a:t>
            </a:r>
          </a:p>
        </p:txBody>
      </p:sp>
      <p:sp>
        <p:nvSpPr>
          <p:cNvPr id="35" name="TextBox 34">
            <a:extLst>
              <a:ext uri="{FF2B5EF4-FFF2-40B4-BE49-F238E27FC236}">
                <a16:creationId xmlns:a16="http://schemas.microsoft.com/office/drawing/2014/main" id="{D28EA17A-D299-49D0-967E-842978533F7E}"/>
              </a:ext>
            </a:extLst>
          </p:cNvPr>
          <p:cNvSpPr txBox="1"/>
          <p:nvPr/>
        </p:nvSpPr>
        <p:spPr>
          <a:xfrm>
            <a:off x="4054111" y="1340329"/>
            <a:ext cx="1898067" cy="523220"/>
          </a:xfrm>
          <a:prstGeom prst="rect">
            <a:avLst/>
          </a:prstGeom>
          <a:noFill/>
        </p:spPr>
        <p:txBody>
          <a:bodyPr wrap="square" rtlCol="0">
            <a:spAutoFit/>
          </a:bodyPr>
          <a:lstStyle/>
          <a:p>
            <a:pPr algn="ctr"/>
            <a:r>
              <a:rPr lang="en-IN" sz="1400" b="1" dirty="0">
                <a:solidFill>
                  <a:srgbClr val="BE5108"/>
                </a:solidFill>
                <a:latin typeface="Arial" panose="020B0604020202020204" pitchFamily="34" charset="0"/>
                <a:ea typeface="Segoe UI" panose="020B0502040204020203" pitchFamily="34" charset="0"/>
                <a:cs typeface="Arial" panose="020B0604020202020204" pitchFamily="34" charset="0"/>
              </a:rPr>
              <a:t>15+ A/B Testing</a:t>
            </a:r>
          </a:p>
          <a:p>
            <a:pPr algn="ctr"/>
            <a:r>
              <a:rPr lang="en-IN" sz="1400" b="1" dirty="0">
                <a:solidFill>
                  <a:srgbClr val="BE5108"/>
                </a:solidFill>
                <a:latin typeface="Arial" panose="020B0604020202020204" pitchFamily="34" charset="0"/>
                <a:ea typeface="Segoe UI" panose="020B0502040204020203" pitchFamily="34" charset="0"/>
                <a:cs typeface="Arial" panose="020B0604020202020204" pitchFamily="34" charset="0"/>
              </a:rPr>
              <a:t>Projects</a:t>
            </a:r>
          </a:p>
        </p:txBody>
      </p:sp>
      <p:sp>
        <p:nvSpPr>
          <p:cNvPr id="36" name="TextBox 35">
            <a:extLst>
              <a:ext uri="{FF2B5EF4-FFF2-40B4-BE49-F238E27FC236}">
                <a16:creationId xmlns:a16="http://schemas.microsoft.com/office/drawing/2014/main" id="{4BC446E8-010B-4C5D-969E-8C14542AC282}"/>
              </a:ext>
            </a:extLst>
          </p:cNvPr>
          <p:cNvSpPr txBox="1"/>
          <p:nvPr/>
        </p:nvSpPr>
        <p:spPr>
          <a:xfrm>
            <a:off x="7858268" y="1394139"/>
            <a:ext cx="2222159" cy="523220"/>
          </a:xfrm>
          <a:prstGeom prst="rect">
            <a:avLst/>
          </a:prstGeom>
          <a:noFill/>
        </p:spPr>
        <p:txBody>
          <a:bodyPr wrap="square" rtlCol="0">
            <a:spAutoFit/>
          </a:bodyPr>
          <a:lstStyle/>
          <a:p>
            <a:pPr algn="ctr"/>
            <a:r>
              <a:rPr lang="en-IN" sz="1400" b="1" dirty="0">
                <a:solidFill>
                  <a:srgbClr val="484B51"/>
                </a:solidFill>
                <a:latin typeface="Arial" panose="020B0604020202020204" pitchFamily="34" charset="0"/>
                <a:ea typeface="Segoe UI" panose="020B0502040204020203" pitchFamily="34" charset="0"/>
                <a:cs typeface="Arial" panose="020B0604020202020204" pitchFamily="34" charset="0"/>
              </a:rPr>
              <a:t>1500+ </a:t>
            </a:r>
          </a:p>
          <a:p>
            <a:pPr algn="ctr"/>
            <a:r>
              <a:rPr lang="en-IN" sz="1400" b="1" dirty="0">
                <a:solidFill>
                  <a:srgbClr val="484B51"/>
                </a:solidFill>
                <a:latin typeface="Arial" panose="020B0604020202020204" pitchFamily="34" charset="0"/>
                <a:ea typeface="Segoe UI" panose="020B0502040204020203" pitchFamily="34" charset="0"/>
                <a:cs typeface="Arial" panose="020B0604020202020204" pitchFamily="34" charset="0"/>
              </a:rPr>
              <a:t>Person Hours</a:t>
            </a:r>
          </a:p>
        </p:txBody>
      </p:sp>
      <p:grpSp>
        <p:nvGrpSpPr>
          <p:cNvPr id="37" name="Group 36">
            <a:extLst>
              <a:ext uri="{FF2B5EF4-FFF2-40B4-BE49-F238E27FC236}">
                <a16:creationId xmlns:a16="http://schemas.microsoft.com/office/drawing/2014/main" id="{407EC86C-F6C8-4F83-BB89-AFA93CC0BC79}"/>
              </a:ext>
            </a:extLst>
          </p:cNvPr>
          <p:cNvGrpSpPr/>
          <p:nvPr/>
        </p:nvGrpSpPr>
        <p:grpSpPr>
          <a:xfrm>
            <a:off x="2390975" y="656094"/>
            <a:ext cx="832465" cy="614416"/>
            <a:chOff x="626382" y="4195925"/>
            <a:chExt cx="832465" cy="614416"/>
          </a:xfrm>
        </p:grpSpPr>
        <p:pic>
          <p:nvPicPr>
            <p:cNvPr id="38" name="Picture 37">
              <a:extLst>
                <a:ext uri="{FF2B5EF4-FFF2-40B4-BE49-F238E27FC236}">
                  <a16:creationId xmlns:a16="http://schemas.microsoft.com/office/drawing/2014/main" id="{E14CAF20-8CEB-4FCC-AC99-4FB48B4A7D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431" y="4195925"/>
              <a:ext cx="614416" cy="614416"/>
            </a:xfrm>
            <a:prstGeom prst="rect">
              <a:avLst/>
            </a:prstGeom>
          </p:spPr>
        </p:pic>
        <p:pic>
          <p:nvPicPr>
            <p:cNvPr id="39" name="Picture 38">
              <a:extLst>
                <a:ext uri="{FF2B5EF4-FFF2-40B4-BE49-F238E27FC236}">
                  <a16:creationId xmlns:a16="http://schemas.microsoft.com/office/drawing/2014/main" id="{62123538-4097-4AF8-9656-E6BB84C324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09" t="15406" r="5192" b="16000"/>
            <a:stretch/>
          </p:blipFill>
          <p:spPr>
            <a:xfrm>
              <a:off x="626382" y="4474069"/>
              <a:ext cx="407962" cy="306504"/>
            </a:xfrm>
            <a:prstGeom prst="rect">
              <a:avLst/>
            </a:prstGeom>
          </p:spPr>
        </p:pic>
      </p:grpSp>
      <p:grpSp>
        <p:nvGrpSpPr>
          <p:cNvPr id="40" name="Group 39">
            <a:extLst>
              <a:ext uri="{FF2B5EF4-FFF2-40B4-BE49-F238E27FC236}">
                <a16:creationId xmlns:a16="http://schemas.microsoft.com/office/drawing/2014/main" id="{B0C7AA26-92DC-4AAE-B577-6A38FAEB1D6A}"/>
              </a:ext>
            </a:extLst>
          </p:cNvPr>
          <p:cNvGrpSpPr/>
          <p:nvPr/>
        </p:nvGrpSpPr>
        <p:grpSpPr>
          <a:xfrm>
            <a:off x="4586911" y="655380"/>
            <a:ext cx="832465" cy="614416"/>
            <a:chOff x="626382" y="4195925"/>
            <a:chExt cx="832465" cy="614416"/>
          </a:xfrm>
        </p:grpSpPr>
        <p:pic>
          <p:nvPicPr>
            <p:cNvPr id="41" name="Picture 40">
              <a:extLst>
                <a:ext uri="{FF2B5EF4-FFF2-40B4-BE49-F238E27FC236}">
                  <a16:creationId xmlns:a16="http://schemas.microsoft.com/office/drawing/2014/main" id="{D417F34B-6CAF-400B-B493-41DE66668A72}"/>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4431" y="4195925"/>
              <a:ext cx="614416" cy="614416"/>
            </a:xfrm>
            <a:prstGeom prst="rect">
              <a:avLst/>
            </a:prstGeom>
          </p:spPr>
        </p:pic>
        <p:pic>
          <p:nvPicPr>
            <p:cNvPr id="42" name="Picture 41">
              <a:extLst>
                <a:ext uri="{FF2B5EF4-FFF2-40B4-BE49-F238E27FC236}">
                  <a16:creationId xmlns:a16="http://schemas.microsoft.com/office/drawing/2014/main" id="{973D2E95-2D3A-4A8E-8E74-FAEC7D7EB082}"/>
                </a:ext>
              </a:extLst>
            </p:cNvPr>
            <p:cNvPicPr>
              <a:picLocks noChangeAspect="1"/>
            </p:cNvPicPr>
            <p:nvPr/>
          </p:nvPicPr>
          <p:blipFill rotWithShape="1">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l="3509" t="15406" r="5192" b="16000"/>
            <a:stretch/>
          </p:blipFill>
          <p:spPr>
            <a:xfrm>
              <a:off x="626382" y="4474069"/>
              <a:ext cx="407962" cy="306504"/>
            </a:xfrm>
            <a:prstGeom prst="rect">
              <a:avLst/>
            </a:prstGeom>
          </p:spPr>
        </p:pic>
      </p:grpSp>
      <p:pic>
        <p:nvPicPr>
          <p:cNvPr id="43" name="Picture 6" descr="Image result for dashboards icon">
            <a:extLst>
              <a:ext uri="{FF2B5EF4-FFF2-40B4-BE49-F238E27FC236}">
                <a16:creationId xmlns:a16="http://schemas.microsoft.com/office/drawing/2014/main" id="{C9EA1AC6-B623-4900-B0E8-0D3FE543177E}"/>
              </a:ext>
            </a:extLst>
          </p:cNvPr>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val="0"/>
              </a:ext>
            </a:extLst>
          </a:blip>
          <a:srcRect t="11634" b="9330"/>
          <a:stretch/>
        </p:blipFill>
        <p:spPr bwMode="auto">
          <a:xfrm>
            <a:off x="8607777" y="758765"/>
            <a:ext cx="723142" cy="571539"/>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03F5E5DD-4EA7-41A0-9858-4A6D1193E878}"/>
              </a:ext>
            </a:extLst>
          </p:cNvPr>
          <p:cNvSpPr txBox="1"/>
          <p:nvPr/>
        </p:nvSpPr>
        <p:spPr>
          <a:xfrm>
            <a:off x="6274247" y="1327243"/>
            <a:ext cx="1584021" cy="523220"/>
          </a:xfrm>
          <a:prstGeom prst="rect">
            <a:avLst/>
          </a:prstGeom>
          <a:noFill/>
        </p:spPr>
        <p:txBody>
          <a:bodyPr wrap="square" rtlCol="0">
            <a:spAutoFit/>
          </a:bodyPr>
          <a:lstStyle/>
          <a:p>
            <a:pPr algn="ctr"/>
            <a:r>
              <a:rPr lang="en-IN" sz="1400" b="1" dirty="0">
                <a:solidFill>
                  <a:srgbClr val="00B3E2"/>
                </a:solidFill>
                <a:latin typeface="Arial" panose="020B0604020202020204" pitchFamily="34" charset="0"/>
                <a:ea typeface="Segoe UI" panose="020B0502040204020203" pitchFamily="34" charset="0"/>
                <a:cs typeface="Arial" panose="020B0604020202020204" pitchFamily="34" charset="0"/>
              </a:rPr>
              <a:t>Across 5 Industries</a:t>
            </a:r>
          </a:p>
        </p:txBody>
      </p:sp>
      <p:pic>
        <p:nvPicPr>
          <p:cNvPr id="45" name="Picture 44">
            <a:extLst>
              <a:ext uri="{FF2B5EF4-FFF2-40B4-BE49-F238E27FC236}">
                <a16:creationId xmlns:a16="http://schemas.microsoft.com/office/drawing/2014/main" id="{8D00C3DA-E827-47B2-9CF9-08E96A9132D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61" t="22570" r="861" b="17707"/>
          <a:stretch/>
        </p:blipFill>
        <p:spPr>
          <a:xfrm>
            <a:off x="6736137" y="800842"/>
            <a:ext cx="723141" cy="383680"/>
          </a:xfrm>
          <a:prstGeom prst="rect">
            <a:avLst/>
          </a:prstGeom>
        </p:spPr>
      </p:pic>
      <p:cxnSp>
        <p:nvCxnSpPr>
          <p:cNvPr id="49" name="Straight Connector 48">
            <a:extLst>
              <a:ext uri="{FF2B5EF4-FFF2-40B4-BE49-F238E27FC236}">
                <a16:creationId xmlns:a16="http://schemas.microsoft.com/office/drawing/2014/main" id="{D3C5AD06-AD63-465F-A6EF-EA3934AEC5CF}"/>
              </a:ext>
            </a:extLst>
          </p:cNvPr>
          <p:cNvCxnSpPr>
            <a:cxnSpLocks/>
          </p:cNvCxnSpPr>
          <p:nvPr/>
        </p:nvCxnSpPr>
        <p:spPr>
          <a:xfrm>
            <a:off x="2391509" y="2240754"/>
            <a:ext cx="0" cy="3809442"/>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84EF914-77EA-4851-A8E2-B07D72E4EA82}"/>
              </a:ext>
            </a:extLst>
          </p:cNvPr>
          <p:cNvCxnSpPr>
            <a:cxnSpLocks/>
          </p:cNvCxnSpPr>
          <p:nvPr/>
        </p:nvCxnSpPr>
        <p:spPr>
          <a:xfrm>
            <a:off x="5825901" y="2240754"/>
            <a:ext cx="0" cy="3809442"/>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4EE9DD-3777-406D-A9FE-FDD268E1643F}"/>
              </a:ext>
            </a:extLst>
          </p:cNvPr>
          <p:cNvCxnSpPr>
            <a:cxnSpLocks/>
          </p:cNvCxnSpPr>
          <p:nvPr/>
        </p:nvCxnSpPr>
        <p:spPr>
          <a:xfrm>
            <a:off x="8101494" y="2240754"/>
            <a:ext cx="0" cy="3809442"/>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F2D6A-B0FB-4C38-A19F-63ACD7FB0760}"/>
              </a:ext>
            </a:extLst>
          </p:cNvPr>
          <p:cNvCxnSpPr>
            <a:cxnSpLocks/>
          </p:cNvCxnSpPr>
          <p:nvPr/>
        </p:nvCxnSpPr>
        <p:spPr>
          <a:xfrm>
            <a:off x="689318" y="2807474"/>
            <a:ext cx="106151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F8AA3F8-300B-4118-86E1-B54B5EDFA363}"/>
              </a:ext>
            </a:extLst>
          </p:cNvPr>
          <p:cNvCxnSpPr/>
          <p:nvPr/>
        </p:nvCxnSpPr>
        <p:spPr>
          <a:xfrm>
            <a:off x="689318" y="3822207"/>
            <a:ext cx="10616400" cy="0"/>
          </a:xfrm>
          <a:prstGeom prst="line">
            <a:avLst/>
          </a:prstGeom>
          <a:ln w="3175">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57BB7C8-978C-443F-A815-4EC0DC6E1C2F}"/>
              </a:ext>
            </a:extLst>
          </p:cNvPr>
          <p:cNvCxnSpPr/>
          <p:nvPr/>
        </p:nvCxnSpPr>
        <p:spPr>
          <a:xfrm>
            <a:off x="689318" y="4836939"/>
            <a:ext cx="10616400" cy="0"/>
          </a:xfrm>
          <a:prstGeom prst="line">
            <a:avLst/>
          </a:prstGeom>
          <a:ln w="3175">
            <a:prstDash val="dashDot"/>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87164" y="3023746"/>
            <a:ext cx="1759161" cy="523220"/>
          </a:xfrm>
          <a:prstGeom prst="rect">
            <a:avLst/>
          </a:prstGeom>
        </p:spPr>
        <p:txBody>
          <a:bodyPr wrap="square">
            <a:spAutoFit/>
          </a:bodyPr>
          <a:lstStyle/>
          <a:p>
            <a:pPr algn="ctr"/>
            <a:r>
              <a:rPr lang="en-US" sz="1400" kern="0" noProof="1">
                <a:solidFill>
                  <a:schemeClr val="tx2">
                    <a:lumMod val="75000"/>
                  </a:schemeClr>
                </a:solidFill>
                <a:latin typeface="Arial" panose="020B0604020202020204" pitchFamily="34" charset="0"/>
                <a:ea typeface="Segoe UI" pitchFamily="34" charset="0"/>
                <a:cs typeface="Arial" panose="020B0604020202020204" pitchFamily="34" charset="0"/>
              </a:rPr>
              <a:t>Largest Payment gateway</a:t>
            </a:r>
            <a:endParaRPr lang="en-US" sz="1400" dirty="0">
              <a:latin typeface="Arial" panose="020B0604020202020204" pitchFamily="34" charset="0"/>
              <a:cs typeface="Arial" panose="020B0604020202020204" pitchFamily="34" charset="0"/>
            </a:endParaRPr>
          </a:p>
        </p:txBody>
      </p:sp>
      <p:sp>
        <p:nvSpPr>
          <p:cNvPr id="50" name="Rectangle 49"/>
          <p:cNvSpPr/>
          <p:nvPr/>
        </p:nvSpPr>
        <p:spPr>
          <a:xfrm>
            <a:off x="587163" y="5105306"/>
            <a:ext cx="1759161" cy="523220"/>
          </a:xfrm>
          <a:prstGeom prst="rect">
            <a:avLst/>
          </a:prstGeom>
        </p:spPr>
        <p:txBody>
          <a:bodyPr wrap="square">
            <a:spAutoFit/>
          </a:bodyPr>
          <a:lstStyle/>
          <a:p>
            <a:pPr algn="ctr"/>
            <a:r>
              <a:rPr lang="en-US" sz="1400" kern="0" noProof="1">
                <a:solidFill>
                  <a:schemeClr val="tx2">
                    <a:lumMod val="75000"/>
                  </a:schemeClr>
                </a:solidFill>
                <a:latin typeface="Arial" panose="020B0604020202020204" pitchFamily="34" charset="0"/>
                <a:ea typeface="Segoe UI" pitchFamily="34" charset="0"/>
                <a:cs typeface="Arial" panose="020B0604020202020204" pitchFamily="34" charset="0"/>
              </a:rPr>
              <a:t>Leading baby food nutirition company</a:t>
            </a:r>
            <a:endParaRPr lang="en-US" sz="1400" dirty="0">
              <a:latin typeface="Arial" panose="020B0604020202020204" pitchFamily="34" charset="0"/>
              <a:cs typeface="Arial" panose="020B0604020202020204" pitchFamily="34" charset="0"/>
            </a:endParaRPr>
          </a:p>
        </p:txBody>
      </p:sp>
      <p:sp>
        <p:nvSpPr>
          <p:cNvPr id="51" name="Rectangle 50"/>
          <p:cNvSpPr/>
          <p:nvPr/>
        </p:nvSpPr>
        <p:spPr>
          <a:xfrm>
            <a:off x="614497" y="4068567"/>
            <a:ext cx="1759161" cy="523220"/>
          </a:xfrm>
          <a:prstGeom prst="rect">
            <a:avLst/>
          </a:prstGeom>
        </p:spPr>
        <p:txBody>
          <a:bodyPr wrap="square">
            <a:spAutoFit/>
          </a:bodyPr>
          <a:lstStyle/>
          <a:p>
            <a:pPr algn="ctr"/>
            <a:r>
              <a:rPr lang="en-US" sz="1400" kern="0" noProof="1">
                <a:solidFill>
                  <a:schemeClr val="tx2">
                    <a:lumMod val="75000"/>
                  </a:schemeClr>
                </a:solidFill>
                <a:latin typeface="Arial" panose="020B0604020202020204" pitchFamily="34" charset="0"/>
                <a:ea typeface="Segoe UI" pitchFamily="34" charset="0"/>
                <a:cs typeface="Arial" panose="020B0604020202020204" pitchFamily="34" charset="0"/>
              </a:rPr>
              <a:t>Leading Airlines company </a:t>
            </a:r>
            <a:endParaRPr lang="en-US" sz="1400" dirty="0">
              <a:latin typeface="Arial" panose="020B0604020202020204" pitchFamily="34" charset="0"/>
              <a:cs typeface="Arial" panose="020B0604020202020204" pitchFamily="34" charset="0"/>
            </a:endParaRPr>
          </a:p>
        </p:txBody>
      </p:sp>
      <p:sp>
        <p:nvSpPr>
          <p:cNvPr id="47" name="Shape 255">
            <a:extLst>
              <a:ext uri="{FF2B5EF4-FFF2-40B4-BE49-F238E27FC236}">
                <a16:creationId xmlns:a16="http://schemas.microsoft.com/office/drawing/2014/main" id="{43CE16BF-A236-4C4D-A9D9-2BA236088F1B}"/>
              </a:ext>
            </a:extLst>
          </p:cNvPr>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r>
              <a:rPr lang="en-US" dirty="0"/>
              <a:t>E</a:t>
            </a:r>
            <a:r>
              <a:rPr lang="en-US" sz="2800" kern="0" dirty="0">
                <a:latin typeface="Arial" panose="020B0604020202020204" pitchFamily="34" charset="0"/>
                <a:cs typeface="Arial" panose="020B0604020202020204" pitchFamily="34" charset="0"/>
              </a:rPr>
              <a:t>valuate performance using A/B testing</a:t>
            </a:r>
            <a:endParaRPr lang="en-US" dirty="0"/>
          </a:p>
        </p:txBody>
      </p:sp>
    </p:spTree>
    <p:extLst>
      <p:ext uri="{BB962C8B-B14F-4D97-AF65-F5344CB8AC3E}">
        <p14:creationId xmlns:p14="http://schemas.microsoft.com/office/powerpoint/2010/main" val="2435106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13410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42403-3148-4665-B9FC-8891B406944E}"/>
              </a:ext>
            </a:extLst>
          </p:cNvPr>
          <p:cNvSpPr>
            <a:spLocks noGrp="1"/>
          </p:cNvSpPr>
          <p:nvPr>
            <p:ph sz="quarter" idx="10"/>
          </p:nvPr>
        </p:nvSpPr>
        <p:spPr>
          <a:xfrm>
            <a:off x="1431724" y="2362200"/>
            <a:ext cx="9761517" cy="914400"/>
          </a:xfrm>
        </p:spPr>
        <p:txBody>
          <a:bodyPr/>
          <a:lstStyle/>
          <a:p>
            <a:r>
              <a:rPr lang="en-US" dirty="0"/>
              <a:t>Business Objective</a:t>
            </a:r>
          </a:p>
        </p:txBody>
      </p:sp>
    </p:spTree>
    <p:extLst>
      <p:ext uri="{BB962C8B-B14F-4D97-AF65-F5344CB8AC3E}">
        <p14:creationId xmlns:p14="http://schemas.microsoft.com/office/powerpoint/2010/main" val="48837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2834" y="13197"/>
            <a:ext cx="12295906" cy="475556"/>
          </a:xfrm>
          <a:prstGeom prst="rect">
            <a:avLst/>
          </a:prstGeom>
          <a:noFill/>
          <a:ln>
            <a:noFill/>
          </a:ln>
        </p:spPr>
        <p:txBody>
          <a:bodyPr wrap="square" lIns="91425" tIns="45700" rIns="91425" bIns="45700" anchor="ctr" anchorCtr="0">
            <a:noAutofit/>
          </a:bodyPr>
          <a:lstStyle/>
          <a:p>
            <a:pPr lvl="0">
              <a:defRPr/>
            </a:pPr>
            <a:r>
              <a:rPr lang="en-IN" dirty="0">
                <a:solidFill>
                  <a:prstClr val="white"/>
                </a:solidFill>
              </a:rPr>
              <a:t>Business Objective</a:t>
            </a:r>
          </a:p>
        </p:txBody>
      </p:sp>
      <p:sp>
        <p:nvSpPr>
          <p:cNvPr id="36" name="Title 2">
            <a:extLst>
              <a:ext uri="{FF2B5EF4-FFF2-40B4-BE49-F238E27FC236}">
                <a16:creationId xmlns:a16="http://schemas.microsoft.com/office/drawing/2014/main" id="{0371590C-29B4-49A7-9CD0-7E237EBC243B}"/>
              </a:ext>
            </a:extLst>
          </p:cNvPr>
          <p:cNvSpPr txBox="1">
            <a:spLocks/>
          </p:cNvSpPr>
          <p:nvPr/>
        </p:nvSpPr>
        <p:spPr>
          <a:xfrm>
            <a:off x="580910" y="1435057"/>
            <a:ext cx="11139753" cy="475557"/>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algn="l">
              <a:lnSpc>
                <a:spcPct val="100000"/>
              </a:lnSpc>
            </a:pPr>
            <a:r>
              <a:rPr lang="en-US" sz="1800" b="1" dirty="0">
                <a:solidFill>
                  <a:schemeClr val="tx1">
                    <a:lumMod val="95000"/>
                    <a:lumOff val="5000"/>
                  </a:schemeClr>
                </a:solidFill>
              </a:rPr>
              <a:t>Business Objective:</a:t>
            </a:r>
          </a:p>
          <a:p>
            <a:pPr algn="l">
              <a:lnSpc>
                <a:spcPct val="100000"/>
              </a:lnSpc>
            </a:pPr>
            <a:r>
              <a:rPr lang="en-US" sz="1600" dirty="0">
                <a:solidFill>
                  <a:schemeClr val="tx1">
                    <a:lumMod val="95000"/>
                    <a:lumOff val="5000"/>
                  </a:schemeClr>
                </a:solidFill>
              </a:rPr>
              <a:t> </a:t>
            </a:r>
          </a:p>
          <a:p>
            <a:pPr algn="l">
              <a:lnSpc>
                <a:spcPct val="100000"/>
              </a:lnSpc>
            </a:pPr>
            <a:r>
              <a:rPr lang="en-US" sz="1800" dirty="0">
                <a:solidFill>
                  <a:schemeClr val="tx1">
                    <a:lumMod val="95000"/>
                    <a:lumOff val="5000"/>
                  </a:schemeClr>
                </a:solidFill>
              </a:rPr>
              <a:t>Leverage analytics to identify Customers within Harrods database for whom assisted shopping intervention would be a success and lead to higher overall revenue. </a:t>
            </a:r>
          </a:p>
        </p:txBody>
      </p:sp>
      <p:sp>
        <p:nvSpPr>
          <p:cNvPr id="17" name="Title 2">
            <a:extLst>
              <a:ext uri="{FF2B5EF4-FFF2-40B4-BE49-F238E27FC236}">
                <a16:creationId xmlns:a16="http://schemas.microsoft.com/office/drawing/2014/main" id="{2FB4B9E8-1952-45D4-B9F8-8B804EE0AB3E}"/>
              </a:ext>
            </a:extLst>
          </p:cNvPr>
          <p:cNvSpPr txBox="1">
            <a:spLocks/>
          </p:cNvSpPr>
          <p:nvPr/>
        </p:nvSpPr>
        <p:spPr>
          <a:xfrm>
            <a:off x="580910" y="2928934"/>
            <a:ext cx="11139753" cy="1821281"/>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algn="l">
              <a:lnSpc>
                <a:spcPct val="100000"/>
              </a:lnSpc>
            </a:pPr>
            <a:r>
              <a:rPr lang="en-US" sz="1800" b="1" dirty="0">
                <a:solidFill>
                  <a:schemeClr val="tx1">
                    <a:lumMod val="95000"/>
                    <a:lumOff val="5000"/>
                  </a:schemeClr>
                </a:solidFill>
              </a:rPr>
              <a:t>Hypothesis:</a:t>
            </a:r>
          </a:p>
          <a:p>
            <a:pPr algn="l">
              <a:lnSpc>
                <a:spcPct val="100000"/>
              </a:lnSpc>
            </a:pPr>
            <a:r>
              <a:rPr lang="en-US" sz="1800" dirty="0">
                <a:solidFill>
                  <a:schemeClr val="tx1">
                    <a:lumMod val="95000"/>
                    <a:lumOff val="5000"/>
                  </a:schemeClr>
                </a:solidFill>
              </a:rPr>
              <a:t> </a:t>
            </a:r>
          </a:p>
          <a:p>
            <a:pPr algn="l">
              <a:lnSpc>
                <a:spcPct val="100000"/>
              </a:lnSpc>
            </a:pPr>
            <a:r>
              <a:rPr lang="en-US" sz="1800" dirty="0">
                <a:solidFill>
                  <a:schemeClr val="tx1">
                    <a:lumMod val="95000"/>
                    <a:lumOff val="5000"/>
                  </a:schemeClr>
                </a:solidFill>
              </a:rPr>
              <a:t>Customer data at Harrods can be mined to uncover patterns that signify wealth and propensity to higher spends. These patterns when uncovered can help identify the Customers who are of high value to Harrods. </a:t>
            </a:r>
          </a:p>
          <a:p>
            <a:pPr algn="l">
              <a:lnSpc>
                <a:spcPct val="100000"/>
              </a:lnSpc>
            </a:pPr>
            <a:endParaRPr lang="en-US" sz="1800" dirty="0">
              <a:solidFill>
                <a:schemeClr val="tx1">
                  <a:lumMod val="95000"/>
                  <a:lumOff val="5000"/>
                </a:schemeClr>
              </a:solidFill>
            </a:endParaRPr>
          </a:p>
          <a:p>
            <a:pPr algn="l">
              <a:lnSpc>
                <a:spcPct val="100000"/>
              </a:lnSpc>
            </a:pPr>
            <a:r>
              <a:rPr lang="en-US" sz="1800" dirty="0">
                <a:solidFill>
                  <a:schemeClr val="tx1">
                    <a:lumMod val="95000"/>
                    <a:lumOff val="5000"/>
                  </a:schemeClr>
                </a:solidFill>
              </a:rPr>
              <a:t>This information can be further clubbed with other external and syndicated data to enhance model recommendations, thus providing avenues for hyper personalized experience to each of this individual Customer</a:t>
            </a:r>
          </a:p>
        </p:txBody>
      </p:sp>
    </p:spTree>
    <p:extLst>
      <p:ext uri="{BB962C8B-B14F-4D97-AF65-F5344CB8AC3E}">
        <p14:creationId xmlns:p14="http://schemas.microsoft.com/office/powerpoint/2010/main" val="29002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42403-3148-4665-B9FC-8891B406944E}"/>
              </a:ext>
            </a:extLst>
          </p:cNvPr>
          <p:cNvSpPr>
            <a:spLocks noGrp="1"/>
          </p:cNvSpPr>
          <p:nvPr>
            <p:ph sz="quarter" idx="10"/>
          </p:nvPr>
        </p:nvSpPr>
        <p:spPr>
          <a:xfrm>
            <a:off x="1431724" y="2362200"/>
            <a:ext cx="9761517" cy="914400"/>
          </a:xfrm>
        </p:spPr>
        <p:txBody>
          <a:bodyPr/>
          <a:lstStyle/>
          <a:p>
            <a:r>
              <a:rPr lang="en-US" dirty="0"/>
              <a:t>Solution Approach</a:t>
            </a:r>
          </a:p>
        </p:txBody>
      </p:sp>
    </p:spTree>
    <p:extLst>
      <p:ext uri="{BB962C8B-B14F-4D97-AF65-F5344CB8AC3E}">
        <p14:creationId xmlns:p14="http://schemas.microsoft.com/office/powerpoint/2010/main" val="2092582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58925"/>
            <a:ext cx="12315217"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t>Data Mining Process Flow</a:t>
            </a:r>
            <a:endParaRPr lang="en-US" sz="2800" b="0" i="0" u="none" strike="noStrike" cap="none" dirty="0">
              <a:solidFill>
                <a:schemeClr val="lt1"/>
              </a:solidFill>
              <a:ea typeface="Arial"/>
              <a:sym typeface="Arial"/>
            </a:endParaRPr>
          </a:p>
        </p:txBody>
      </p:sp>
      <p:graphicFrame>
        <p:nvGraphicFramePr>
          <p:cNvPr id="2" name="Diagram 1">
            <a:extLst>
              <a:ext uri="{FF2B5EF4-FFF2-40B4-BE49-F238E27FC236}">
                <a16:creationId xmlns:a16="http://schemas.microsoft.com/office/drawing/2014/main" id="{9928BA48-7B3C-4506-AB7D-B2F839B718C9}"/>
              </a:ext>
            </a:extLst>
          </p:cNvPr>
          <p:cNvGraphicFramePr/>
          <p:nvPr>
            <p:extLst>
              <p:ext uri="{D42A27DB-BD31-4B8C-83A1-F6EECF244321}">
                <p14:modId xmlns:p14="http://schemas.microsoft.com/office/powerpoint/2010/main" val="2679316548"/>
              </p:ext>
            </p:extLst>
          </p:nvPr>
        </p:nvGraphicFramePr>
        <p:xfrm>
          <a:off x="557212" y="1328735"/>
          <a:ext cx="11029951" cy="5143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6" descr="https://encrypted-tbn1.google.com/images?q=tbn:ANd9GcRSsIbBK2G6iPl2HJ4mLAn3NZeIo3OFg32zVdYohmnlphWdqi0tCA">
            <a:extLst>
              <a:ext uri="{FF2B5EF4-FFF2-40B4-BE49-F238E27FC236}">
                <a16:creationId xmlns:a16="http://schemas.microsoft.com/office/drawing/2014/main" id="{65BFD70F-7D26-47CC-8E00-B4B163771D53}"/>
              </a:ext>
            </a:extLst>
          </p:cNvPr>
          <p:cNvPicPr>
            <a:picLocks noChangeAspect="1" noChangeArrowheads="1"/>
          </p:cNvPicPr>
          <p:nvPr/>
        </p:nvPicPr>
        <p:blipFill>
          <a:blip r:embed="rId8" cstate="print"/>
          <a:srcRect/>
          <a:stretch>
            <a:fillRect/>
          </a:stretch>
        </p:blipFill>
        <p:spPr bwMode="auto">
          <a:xfrm>
            <a:off x="6667500" y="1444177"/>
            <a:ext cx="523352" cy="419099"/>
          </a:xfrm>
          <a:prstGeom prst="rect">
            <a:avLst/>
          </a:prstGeom>
          <a:noFill/>
        </p:spPr>
      </p:pic>
      <p:pic>
        <p:nvPicPr>
          <p:cNvPr id="5" name="Picture 2" descr="Data Analysis Icon Png , Free Transparent Clipart - ClipartKey">
            <a:extLst>
              <a:ext uri="{FF2B5EF4-FFF2-40B4-BE49-F238E27FC236}">
                <a16:creationId xmlns:a16="http://schemas.microsoft.com/office/drawing/2014/main" id="{C7524A50-04E3-4E1B-A457-300A307BC8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201" y="2147686"/>
            <a:ext cx="723899" cy="4383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luster Icon of Colored Outline style - Available in SVG, PNG, EPS, AI &amp;  Icon fonts">
            <a:extLst>
              <a:ext uri="{FF2B5EF4-FFF2-40B4-BE49-F238E27FC236}">
                <a16:creationId xmlns:a16="http://schemas.microsoft.com/office/drawing/2014/main" id="{02EA7DCA-F8EB-499A-A5B2-4D2880DB42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6504" y="3578227"/>
            <a:ext cx="522285" cy="52228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DB3583D-3FED-409F-A19F-CF90C825C983}"/>
              </a:ext>
            </a:extLst>
          </p:cNvPr>
          <p:cNvGrpSpPr/>
          <p:nvPr/>
        </p:nvGrpSpPr>
        <p:grpSpPr>
          <a:xfrm>
            <a:off x="8112940" y="4981489"/>
            <a:ext cx="563564" cy="357353"/>
            <a:chOff x="8077201" y="5232397"/>
            <a:chExt cx="838200" cy="520700"/>
          </a:xfrm>
        </p:grpSpPr>
        <p:sp>
          <p:nvSpPr>
            <p:cNvPr id="19" name="Oval 18">
              <a:extLst>
                <a:ext uri="{FF2B5EF4-FFF2-40B4-BE49-F238E27FC236}">
                  <a16:creationId xmlns:a16="http://schemas.microsoft.com/office/drawing/2014/main" id="{94E8715D-070F-42BE-9073-A8A0682CD41A}"/>
                </a:ext>
              </a:extLst>
            </p:cNvPr>
            <p:cNvSpPr/>
            <p:nvPr/>
          </p:nvSpPr>
          <p:spPr>
            <a:xfrm>
              <a:off x="8077201" y="5232397"/>
              <a:ext cx="838200" cy="5207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pic>
          <p:nvPicPr>
            <p:cNvPr id="29" name="Picture 2" descr="https://encrypted-tbn3.google.com/images?q=tbn:ANd9GcTUWZysA6_6jQgUaBkqCdQtBHRj3udQ4ybnPhUHYsmaG4p9ZDnCzg">
              <a:extLst>
                <a:ext uri="{FF2B5EF4-FFF2-40B4-BE49-F238E27FC236}">
                  <a16:creationId xmlns:a16="http://schemas.microsoft.com/office/drawing/2014/main" id="{5553B711-1F10-4EA4-AB50-E5D8AC0BAF22}"/>
                </a:ext>
              </a:extLst>
            </p:cNvPr>
            <p:cNvPicPr>
              <a:picLocks noChangeAspect="1" noChangeArrowheads="1"/>
            </p:cNvPicPr>
            <p:nvPr/>
          </p:nvPicPr>
          <p:blipFill>
            <a:blip r:embed="rId11" cstate="print"/>
            <a:srcRect/>
            <a:stretch>
              <a:fillRect/>
            </a:stretch>
          </p:blipFill>
          <p:spPr bwMode="auto">
            <a:xfrm>
              <a:off x="8232777" y="5345110"/>
              <a:ext cx="238124" cy="238124"/>
            </a:xfrm>
            <a:prstGeom prst="rect">
              <a:avLst/>
            </a:prstGeom>
            <a:noFill/>
          </p:spPr>
        </p:pic>
        <p:pic>
          <p:nvPicPr>
            <p:cNvPr id="31" name="Picture 4" descr="https://encrypted-tbn3.google.com/images?q=tbn:ANd9GcQPxinZ0gk95AIcVUwfzZfRX02NEkSojaJkeeib2wqwJK4BjN3J">
              <a:extLst>
                <a:ext uri="{FF2B5EF4-FFF2-40B4-BE49-F238E27FC236}">
                  <a16:creationId xmlns:a16="http://schemas.microsoft.com/office/drawing/2014/main" id="{CC2317D8-8972-4285-9BFE-B796DC42D6A2}"/>
                </a:ext>
              </a:extLst>
            </p:cNvPr>
            <p:cNvPicPr>
              <a:picLocks noChangeAspect="1" noChangeArrowheads="1"/>
            </p:cNvPicPr>
            <p:nvPr/>
          </p:nvPicPr>
          <p:blipFill>
            <a:blip r:embed="rId12" cstate="print"/>
            <a:srcRect/>
            <a:stretch>
              <a:fillRect/>
            </a:stretch>
          </p:blipFill>
          <p:spPr bwMode="auto">
            <a:xfrm>
              <a:off x="8521702" y="5330823"/>
              <a:ext cx="254000" cy="254000"/>
            </a:xfrm>
            <a:prstGeom prst="rect">
              <a:avLst/>
            </a:prstGeom>
            <a:noFill/>
          </p:spPr>
        </p:pic>
      </p:grpSp>
      <p:pic>
        <p:nvPicPr>
          <p:cNvPr id="33" name="Picture 4" descr="Market Basket Analysis - Centrycs">
            <a:extLst>
              <a:ext uri="{FF2B5EF4-FFF2-40B4-BE49-F238E27FC236}">
                <a16:creationId xmlns:a16="http://schemas.microsoft.com/office/drawing/2014/main" id="{7B47F01E-47A8-4476-AD7F-D212B51B66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00302" y="5881682"/>
            <a:ext cx="590550" cy="5905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eripherals, outside, data, external, system icon">
            <a:extLst>
              <a:ext uri="{FF2B5EF4-FFF2-40B4-BE49-F238E27FC236}">
                <a16:creationId xmlns:a16="http://schemas.microsoft.com/office/drawing/2014/main" id="{70933AFB-EE09-4C42-B1B2-60185898EA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1227" y="5160166"/>
            <a:ext cx="663573" cy="66357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Web, split testing, method, comparing, test, a/b testing icon">
            <a:extLst>
              <a:ext uri="{FF2B5EF4-FFF2-40B4-BE49-F238E27FC236}">
                <a16:creationId xmlns:a16="http://schemas.microsoft.com/office/drawing/2014/main" id="{B04158C8-3679-44B3-AD92-9B306924FB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27340" y="3629021"/>
            <a:ext cx="542925" cy="54292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Fine Tuning Icons - Download Free Vector Icons | Noun Project">
            <a:extLst>
              <a:ext uri="{FF2B5EF4-FFF2-40B4-BE49-F238E27FC236}">
                <a16:creationId xmlns:a16="http://schemas.microsoft.com/office/drawing/2014/main" id="{51DC28B8-EFD9-4ADF-A1E6-D40FC8E811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51227" y="2157605"/>
            <a:ext cx="514350" cy="51435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F570395-AFAA-4036-8184-86327524A782}"/>
              </a:ext>
            </a:extLst>
          </p:cNvPr>
          <p:cNvSpPr txBox="1"/>
          <p:nvPr/>
        </p:nvSpPr>
        <p:spPr>
          <a:xfrm>
            <a:off x="428620" y="614550"/>
            <a:ext cx="11401426"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The below illustration represents a typical Data mining Approach right from gathering Customer data to building model and fine tuning it based on performance</a:t>
            </a:r>
            <a:endParaRPr lang="en-IN" sz="1400" dirty="0">
              <a:latin typeface="Segoe UI" panose="020B0502040204020203"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4445C30F-06E0-4656-A5AA-58647F7B861D}"/>
              </a:ext>
            </a:extLst>
          </p:cNvPr>
          <p:cNvGrpSpPr/>
          <p:nvPr/>
        </p:nvGrpSpPr>
        <p:grpSpPr>
          <a:xfrm>
            <a:off x="8077201" y="5406391"/>
            <a:ext cx="563564" cy="357353"/>
            <a:chOff x="7886702" y="5732625"/>
            <a:chExt cx="889000" cy="546100"/>
          </a:xfrm>
        </p:grpSpPr>
        <p:sp>
          <p:nvSpPr>
            <p:cNvPr id="3" name="Oval 2">
              <a:extLst>
                <a:ext uri="{FF2B5EF4-FFF2-40B4-BE49-F238E27FC236}">
                  <a16:creationId xmlns:a16="http://schemas.microsoft.com/office/drawing/2014/main" id="{F0B869EC-0350-45BE-B0CE-4970ADBB7215}"/>
                </a:ext>
              </a:extLst>
            </p:cNvPr>
            <p:cNvSpPr/>
            <p:nvPr/>
          </p:nvSpPr>
          <p:spPr>
            <a:xfrm>
              <a:off x="7886702" y="5732625"/>
              <a:ext cx="889000" cy="546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pic>
          <p:nvPicPr>
            <p:cNvPr id="6" name="Picture 4" descr="https://encrypted-tbn3.google.com/images?q=tbn:ANd9GcQPxinZ0gk95AIcVUwfzZfRX02NEkSojaJkeeib2wqwJK4BjN3J">
              <a:extLst>
                <a:ext uri="{FF2B5EF4-FFF2-40B4-BE49-F238E27FC236}">
                  <a16:creationId xmlns:a16="http://schemas.microsoft.com/office/drawing/2014/main" id="{74CD9FF1-5E40-41A1-B8A5-DD592BC006F9}"/>
                </a:ext>
              </a:extLst>
            </p:cNvPr>
            <p:cNvPicPr>
              <a:picLocks noChangeAspect="1" noChangeArrowheads="1"/>
            </p:cNvPicPr>
            <p:nvPr/>
          </p:nvPicPr>
          <p:blipFill>
            <a:blip r:embed="rId12" cstate="print"/>
            <a:srcRect/>
            <a:stretch>
              <a:fillRect/>
            </a:stretch>
          </p:blipFill>
          <p:spPr bwMode="auto">
            <a:xfrm>
              <a:off x="8039102" y="5881850"/>
              <a:ext cx="254000" cy="254000"/>
            </a:xfrm>
            <a:prstGeom prst="rect">
              <a:avLst/>
            </a:prstGeom>
            <a:noFill/>
          </p:spPr>
        </p:pic>
        <p:pic>
          <p:nvPicPr>
            <p:cNvPr id="8" name="Picture 2" descr="https://encrypted-tbn3.google.com/images?q=tbn:ANd9GcQBNu7iscHdSMW8O8yUpHTR6mfPCdrn3HWiScR4MBWaaoPD7exLxQ">
              <a:extLst>
                <a:ext uri="{FF2B5EF4-FFF2-40B4-BE49-F238E27FC236}">
                  <a16:creationId xmlns:a16="http://schemas.microsoft.com/office/drawing/2014/main" id="{292715C3-F5DF-4D97-9610-5BA7F3EC2153}"/>
                </a:ext>
              </a:extLst>
            </p:cNvPr>
            <p:cNvPicPr>
              <a:picLocks noChangeAspect="1" noChangeArrowheads="1"/>
            </p:cNvPicPr>
            <p:nvPr/>
          </p:nvPicPr>
          <p:blipFill>
            <a:blip r:embed="rId17" cstate="print"/>
            <a:srcRect/>
            <a:stretch>
              <a:fillRect/>
            </a:stretch>
          </p:blipFill>
          <p:spPr bwMode="auto">
            <a:xfrm>
              <a:off x="8372477" y="5870737"/>
              <a:ext cx="268288" cy="268288"/>
            </a:xfrm>
            <a:prstGeom prst="rect">
              <a:avLst/>
            </a:prstGeom>
            <a:noFill/>
          </p:spPr>
        </p:pic>
      </p:grpSp>
    </p:spTree>
    <p:extLst>
      <p:ext uri="{BB962C8B-B14F-4D97-AF65-F5344CB8AC3E}">
        <p14:creationId xmlns:p14="http://schemas.microsoft.com/office/powerpoint/2010/main" val="70908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58925"/>
            <a:ext cx="12315217"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t>Solution Approach</a:t>
            </a:r>
            <a:endParaRPr lang="en-US" sz="2800" b="0" i="0" u="none" strike="noStrike" cap="none" dirty="0">
              <a:solidFill>
                <a:schemeClr val="lt1"/>
              </a:solidFill>
              <a:ea typeface="Arial"/>
              <a:sym typeface="Arial"/>
            </a:endParaRPr>
          </a:p>
        </p:txBody>
      </p:sp>
      <p:sp>
        <p:nvSpPr>
          <p:cNvPr id="3" name="Rectangle 2"/>
          <p:cNvSpPr/>
          <p:nvPr/>
        </p:nvSpPr>
        <p:spPr>
          <a:xfrm>
            <a:off x="605186" y="956965"/>
            <a:ext cx="7811006" cy="338554"/>
          </a:xfrm>
          <a:prstGeom prst="rect">
            <a:avLst/>
          </a:prstGeom>
          <a:solidFill>
            <a:schemeClr val="bg1">
              <a:lumMod val="95000"/>
            </a:schemeClr>
          </a:solidFill>
        </p:spPr>
        <p:txBody>
          <a:bodyPr wrap="square">
            <a:spAutoFit/>
          </a:bodyPr>
          <a:lstStyle/>
          <a:p>
            <a:r>
              <a:rPr lang="en-US" sz="1600" dirty="0">
                <a:solidFill>
                  <a:schemeClr val="bg1">
                    <a:lumMod val="50000"/>
                  </a:schemeClr>
                </a:solidFill>
                <a:latin typeface="Arial" panose="020B0604020202020204" pitchFamily="34" charset="0"/>
                <a:cs typeface="Arial" panose="020B0604020202020204" pitchFamily="34" charset="0"/>
              </a:rPr>
              <a:t>Latentview recommends a three-step approach to fulfill Harrod’s business objective</a:t>
            </a:r>
          </a:p>
        </p:txBody>
      </p:sp>
      <p:sp>
        <p:nvSpPr>
          <p:cNvPr id="17" name="Oval 16">
            <a:extLst>
              <a:ext uri="{FF2B5EF4-FFF2-40B4-BE49-F238E27FC236}">
                <a16:creationId xmlns:a16="http://schemas.microsoft.com/office/drawing/2014/main" id="{0094EC9D-A350-4D12-8B55-174D78B5BD43}"/>
              </a:ext>
            </a:extLst>
          </p:cNvPr>
          <p:cNvSpPr/>
          <p:nvPr/>
        </p:nvSpPr>
        <p:spPr>
          <a:xfrm>
            <a:off x="1705978" y="2347414"/>
            <a:ext cx="853955" cy="8331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07ABEA0F-750B-4313-B25A-8D65FBF62A5C}"/>
              </a:ext>
            </a:extLst>
          </p:cNvPr>
          <p:cNvSpPr/>
          <p:nvPr/>
        </p:nvSpPr>
        <p:spPr>
          <a:xfrm>
            <a:off x="5641678" y="2347415"/>
            <a:ext cx="853955" cy="8331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ABA77091-88E0-4A25-8163-0CD12045B979}"/>
              </a:ext>
            </a:extLst>
          </p:cNvPr>
          <p:cNvSpPr/>
          <p:nvPr/>
        </p:nvSpPr>
        <p:spPr>
          <a:xfrm>
            <a:off x="9577378" y="2347414"/>
            <a:ext cx="853955" cy="8331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1C8BD6E-6A00-47F9-A319-9A7A07A2DD5D}"/>
              </a:ext>
            </a:extLst>
          </p:cNvPr>
          <p:cNvSpPr txBox="1"/>
          <p:nvPr/>
        </p:nvSpPr>
        <p:spPr>
          <a:xfrm>
            <a:off x="837534" y="3180216"/>
            <a:ext cx="2877721" cy="338554"/>
          </a:xfrm>
          <a:prstGeom prst="rect">
            <a:avLst/>
          </a:prstGeom>
          <a:noFill/>
        </p:spPr>
        <p:txBody>
          <a:bodyPr wrap="square" rtlCol="0">
            <a:spAutoFit/>
          </a:bodyPr>
          <a:lstStyle/>
          <a:p>
            <a:r>
              <a:rPr lang="en-IN" sz="1600" b="1" dirty="0">
                <a:solidFill>
                  <a:srgbClr val="167F9F"/>
                </a:solidFill>
                <a:latin typeface="Arial" panose="020B0604020202020204" pitchFamily="34" charset="0"/>
                <a:cs typeface="Arial" panose="020B0604020202020204" pitchFamily="34" charset="0"/>
              </a:rPr>
              <a:t>1. Identify HNW Customers</a:t>
            </a:r>
          </a:p>
        </p:txBody>
      </p:sp>
      <p:sp>
        <p:nvSpPr>
          <p:cNvPr id="21" name="TextBox 20">
            <a:extLst>
              <a:ext uri="{FF2B5EF4-FFF2-40B4-BE49-F238E27FC236}">
                <a16:creationId xmlns:a16="http://schemas.microsoft.com/office/drawing/2014/main" id="{41C8BD6E-6A00-47F9-A319-9A7A07A2DD5D}"/>
              </a:ext>
            </a:extLst>
          </p:cNvPr>
          <p:cNvSpPr txBox="1"/>
          <p:nvPr/>
        </p:nvSpPr>
        <p:spPr>
          <a:xfrm>
            <a:off x="4495063" y="3180216"/>
            <a:ext cx="3304352" cy="338554"/>
          </a:xfrm>
          <a:prstGeom prst="rect">
            <a:avLst/>
          </a:prstGeom>
          <a:noFill/>
        </p:spPr>
        <p:txBody>
          <a:bodyPr wrap="square" rtlCol="0">
            <a:spAutoFit/>
          </a:bodyPr>
          <a:lstStyle/>
          <a:p>
            <a:pPr algn="ctr"/>
            <a:r>
              <a:rPr lang="en-IN" sz="1600" b="1" dirty="0">
                <a:solidFill>
                  <a:srgbClr val="167F9F"/>
                </a:solidFill>
                <a:latin typeface="Arial" panose="020B0604020202020204" pitchFamily="34" charset="0"/>
                <a:cs typeface="Arial" panose="020B0604020202020204" pitchFamily="34" charset="0"/>
              </a:rPr>
              <a:t>2. Enhance Recommendations </a:t>
            </a:r>
          </a:p>
        </p:txBody>
      </p:sp>
      <p:sp>
        <p:nvSpPr>
          <p:cNvPr id="22" name="TextBox 21">
            <a:extLst>
              <a:ext uri="{FF2B5EF4-FFF2-40B4-BE49-F238E27FC236}">
                <a16:creationId xmlns:a16="http://schemas.microsoft.com/office/drawing/2014/main" id="{41C8BD6E-6A00-47F9-A319-9A7A07A2DD5D}"/>
              </a:ext>
            </a:extLst>
          </p:cNvPr>
          <p:cNvSpPr txBox="1"/>
          <p:nvPr/>
        </p:nvSpPr>
        <p:spPr>
          <a:xfrm>
            <a:off x="8476132" y="3166281"/>
            <a:ext cx="3056446" cy="338554"/>
          </a:xfrm>
          <a:prstGeom prst="rect">
            <a:avLst/>
          </a:prstGeom>
          <a:noFill/>
        </p:spPr>
        <p:txBody>
          <a:bodyPr wrap="square" rtlCol="0">
            <a:spAutoFit/>
          </a:bodyPr>
          <a:lstStyle/>
          <a:p>
            <a:pPr algn="ctr"/>
            <a:r>
              <a:rPr lang="en-IN" sz="1600" b="1" dirty="0">
                <a:solidFill>
                  <a:srgbClr val="167F9F"/>
                </a:solidFill>
                <a:latin typeface="Arial" panose="020B0604020202020204" pitchFamily="34" charset="0"/>
                <a:cs typeface="Arial" panose="020B0604020202020204" pitchFamily="34" charset="0"/>
              </a:rPr>
              <a:t>3. Evaluate performance </a:t>
            </a:r>
          </a:p>
        </p:txBody>
      </p:sp>
      <p:cxnSp>
        <p:nvCxnSpPr>
          <p:cNvPr id="5" name="Straight Arrow Connector 4"/>
          <p:cNvCxnSpPr>
            <a:stCxn id="17" idx="6"/>
            <a:endCxn id="18" idx="2"/>
          </p:cNvCxnSpPr>
          <p:nvPr/>
        </p:nvCxnSpPr>
        <p:spPr>
          <a:xfrm>
            <a:off x="2559933" y="2763978"/>
            <a:ext cx="3081745" cy="1"/>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a:stCxn id="18" idx="6"/>
            <a:endCxn id="19" idx="2"/>
          </p:cNvCxnSpPr>
          <p:nvPr/>
        </p:nvCxnSpPr>
        <p:spPr>
          <a:xfrm flipV="1">
            <a:off x="6495633" y="2763978"/>
            <a:ext cx="3081745" cy="1"/>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sp>
        <p:nvSpPr>
          <p:cNvPr id="26" name="Rectangle 25"/>
          <p:cNvSpPr/>
          <p:nvPr/>
        </p:nvSpPr>
        <p:spPr>
          <a:xfrm>
            <a:off x="599655" y="3581390"/>
            <a:ext cx="3304352" cy="738664"/>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Identify Customer groups or cluster and </a:t>
            </a:r>
            <a:r>
              <a:rPr lang="en-US" sz="1400" b="1" dirty="0">
                <a:latin typeface="Arial" panose="020B0604020202020204" pitchFamily="34" charset="0"/>
                <a:cs typeface="Arial" panose="020B0604020202020204" pitchFamily="34" charset="0"/>
              </a:rPr>
              <a:t>build statistical models </a:t>
            </a:r>
            <a:r>
              <a:rPr lang="en-US" sz="1400" dirty="0">
                <a:latin typeface="Arial" panose="020B0604020202020204" pitchFamily="34" charset="0"/>
                <a:cs typeface="Arial" panose="020B0604020202020204" pitchFamily="34" charset="0"/>
              </a:rPr>
              <a:t>for a market cluster combination </a:t>
            </a:r>
          </a:p>
        </p:txBody>
      </p:sp>
      <p:sp>
        <p:nvSpPr>
          <p:cNvPr id="27" name="Rectangle 26"/>
          <p:cNvSpPr/>
          <p:nvPr/>
        </p:nvSpPr>
        <p:spPr>
          <a:xfrm>
            <a:off x="4293904" y="3581390"/>
            <a:ext cx="3501428" cy="738664"/>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Augment the model results with </a:t>
            </a:r>
            <a:r>
              <a:rPr lang="en-US" sz="1400" b="1" dirty="0">
                <a:latin typeface="Arial" panose="020B0604020202020204" pitchFamily="34" charset="0"/>
                <a:cs typeface="Arial" panose="020B0604020202020204" pitchFamily="34" charset="0"/>
              </a:rPr>
              <a:t>external and syndicated data</a:t>
            </a:r>
            <a:r>
              <a:rPr lang="en-US" sz="1400" dirty="0">
                <a:latin typeface="Arial" panose="020B0604020202020204" pitchFamily="34" charset="0"/>
                <a:cs typeface="Arial" panose="020B0604020202020204" pitchFamily="34" charset="0"/>
              </a:rPr>
              <a:t> to enhance model recommendations </a:t>
            </a:r>
          </a:p>
        </p:txBody>
      </p:sp>
      <p:sp>
        <p:nvSpPr>
          <p:cNvPr id="28" name="Rectangle 27"/>
          <p:cNvSpPr/>
          <p:nvPr/>
        </p:nvSpPr>
        <p:spPr>
          <a:xfrm>
            <a:off x="8229603" y="3552715"/>
            <a:ext cx="3425585" cy="738664"/>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Run the analysis on a test market and </a:t>
            </a:r>
            <a:r>
              <a:rPr lang="en-US" sz="1400" b="1" dirty="0">
                <a:latin typeface="Arial" panose="020B0604020202020204" pitchFamily="34" charset="0"/>
                <a:cs typeface="Arial" panose="020B0604020202020204" pitchFamily="34" charset="0"/>
              </a:rPr>
              <a:t>track the incremental benefits </a:t>
            </a:r>
            <a:r>
              <a:rPr lang="en-US" sz="1400" dirty="0">
                <a:latin typeface="Arial" panose="020B0604020202020204" pitchFamily="34" charset="0"/>
                <a:cs typeface="Arial" panose="020B0604020202020204" pitchFamily="34" charset="0"/>
              </a:rPr>
              <a:t>through controlled experimentation ( A/B tests ) </a:t>
            </a:r>
          </a:p>
        </p:txBody>
      </p:sp>
      <p:sp>
        <p:nvSpPr>
          <p:cNvPr id="13" name="Rectangle 12"/>
          <p:cNvSpPr/>
          <p:nvPr/>
        </p:nvSpPr>
        <p:spPr>
          <a:xfrm>
            <a:off x="599655" y="1856096"/>
            <a:ext cx="11055533" cy="262037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Rectangle 32"/>
          <p:cNvSpPr/>
          <p:nvPr/>
        </p:nvSpPr>
        <p:spPr>
          <a:xfrm>
            <a:off x="3673043" y="1660923"/>
            <a:ext cx="5182199" cy="338554"/>
          </a:xfrm>
          <a:prstGeom prst="rect">
            <a:avLst/>
          </a:prstGeom>
          <a:solidFill>
            <a:schemeClr val="bg1"/>
          </a:solidFill>
        </p:spPr>
        <p:txBody>
          <a:bodyPr wrap="square">
            <a:spAutoFit/>
          </a:bodyPr>
          <a:lstStyle/>
          <a:p>
            <a:pPr algn="ctr"/>
            <a:r>
              <a:rPr lang="en-US" sz="1600" dirty="0">
                <a:solidFill>
                  <a:srgbClr val="167F9F"/>
                </a:solidFill>
                <a:latin typeface="Arial" panose="020B0604020202020204" pitchFamily="34" charset="0"/>
                <a:cs typeface="Arial" panose="020B0604020202020204" pitchFamily="34" charset="0"/>
              </a:rPr>
              <a:t>How to identify and engage High Net Worth Customers</a:t>
            </a:r>
          </a:p>
        </p:txBody>
      </p:sp>
      <p:pic>
        <p:nvPicPr>
          <p:cNvPr id="8194" name="Picture 2" descr="https://static.thenounproject.com/png/1203575-200.png"/>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8140" y="2489845"/>
            <a:ext cx="548266" cy="5482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static.thenounproject.com/png/1567429-200.png"/>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5205" y="2546994"/>
            <a:ext cx="548266" cy="54826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static.thenounproject.com/png/1085059-200.png"/>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30222" y="2492498"/>
            <a:ext cx="548266" cy="54826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99655" y="4940261"/>
            <a:ext cx="6172853" cy="338554"/>
          </a:xfrm>
          <a:prstGeom prst="rect">
            <a:avLst/>
          </a:prstGeom>
          <a:solidFill>
            <a:schemeClr val="bg1"/>
          </a:solidFill>
        </p:spPr>
        <p:txBody>
          <a:bodyPr wrap="square">
            <a:spAutoFit/>
          </a:bodyPr>
          <a:lstStyle/>
          <a:p>
            <a:r>
              <a:rPr lang="en-US" sz="1600" dirty="0">
                <a:solidFill>
                  <a:srgbClr val="167F9F"/>
                </a:solidFill>
                <a:latin typeface="Arial" panose="020B0604020202020204" pitchFamily="34" charset="0"/>
                <a:cs typeface="Arial" panose="020B0604020202020204" pitchFamily="34" charset="0"/>
              </a:rPr>
              <a:t>Business Benefits: </a:t>
            </a:r>
          </a:p>
        </p:txBody>
      </p:sp>
      <p:sp>
        <p:nvSpPr>
          <p:cNvPr id="40" name="Rectangle 39"/>
          <p:cNvSpPr/>
          <p:nvPr/>
        </p:nvSpPr>
        <p:spPr>
          <a:xfrm>
            <a:off x="599655" y="5304711"/>
            <a:ext cx="10629819" cy="954107"/>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Understand Customer Characteristics, priorities &amp; use it to drive cross sales for HNW customers using internal and external data</a:t>
            </a:r>
          </a:p>
          <a:p>
            <a:pPr marL="285750" indent="-28575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Systematically develop data and analytics capabilities to improve personalization &amp; enhance customer experience</a:t>
            </a:r>
          </a:p>
          <a:p>
            <a:pPr marL="285750" indent="-28575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Achieve a more complete or unified view of the Customer in order to increase share of wallet for each customer</a:t>
            </a:r>
          </a:p>
          <a:p>
            <a:pPr marL="285750" indent="-285750">
              <a:buFont typeface="Arial" panose="020B0604020202020204" pitchFamily="34" charset="0"/>
              <a:buChar char="•"/>
            </a:pPr>
            <a:r>
              <a:rPr lang="en-US" sz="1400" dirty="0">
                <a:solidFill>
                  <a:schemeClr val="tx1">
                    <a:lumMod val="75000"/>
                    <a:lumOff val="25000"/>
                  </a:schemeClr>
                </a:solidFill>
                <a:latin typeface="Arial" panose="020B0604020202020204" pitchFamily="34" charset="0"/>
                <a:cs typeface="Arial" panose="020B0604020202020204" pitchFamily="34" charset="0"/>
              </a:rPr>
              <a:t>Create relevant promotions &amp; campaigns to help drive more sales volumes with HNW customers</a:t>
            </a:r>
          </a:p>
        </p:txBody>
      </p:sp>
    </p:spTree>
    <p:extLst>
      <p:ext uri="{BB962C8B-B14F-4D97-AF65-F5344CB8AC3E}">
        <p14:creationId xmlns:p14="http://schemas.microsoft.com/office/powerpoint/2010/main" val="425474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0" y="38342"/>
            <a:ext cx="12315217"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t>Phase 1: Identify High Net Worth Customers</a:t>
            </a:r>
            <a:endParaRPr lang="en-US" sz="2800" b="0" i="0" u="none" strike="noStrike" cap="none" dirty="0">
              <a:solidFill>
                <a:schemeClr val="lt1"/>
              </a:solidFill>
              <a:ea typeface="Arial"/>
              <a:sym typeface="Arial"/>
            </a:endParaRPr>
          </a:p>
        </p:txBody>
      </p:sp>
      <p:sp>
        <p:nvSpPr>
          <p:cNvPr id="130" name="Rectangle 129">
            <a:extLst>
              <a:ext uri="{FF2B5EF4-FFF2-40B4-BE49-F238E27FC236}">
                <a16:creationId xmlns:a16="http://schemas.microsoft.com/office/drawing/2014/main" id="{833893C3-3E3E-471A-9AE0-E2B90EB817FD}"/>
              </a:ext>
            </a:extLst>
          </p:cNvPr>
          <p:cNvSpPr/>
          <p:nvPr/>
        </p:nvSpPr>
        <p:spPr>
          <a:xfrm>
            <a:off x="4877264" y="1571071"/>
            <a:ext cx="2019873" cy="4239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latin typeface="Arial" panose="020B0604020202020204" pitchFamily="34" charset="0"/>
              <a:ea typeface="Segoe UI" pitchFamily="34" charset="0"/>
              <a:cs typeface="Arial" panose="020B0604020202020204" pitchFamily="34" charset="0"/>
            </a:endParaRPr>
          </a:p>
        </p:txBody>
      </p:sp>
      <p:sp>
        <p:nvSpPr>
          <p:cNvPr id="126" name="Left Arrow 22">
            <a:extLst>
              <a:ext uri="{FF2B5EF4-FFF2-40B4-BE49-F238E27FC236}">
                <a16:creationId xmlns:a16="http://schemas.microsoft.com/office/drawing/2014/main" id="{24272AD7-FE45-4040-8DDC-4D317DD9C2FF}"/>
              </a:ext>
            </a:extLst>
          </p:cNvPr>
          <p:cNvSpPr/>
          <p:nvPr/>
        </p:nvSpPr>
        <p:spPr>
          <a:xfrm flipH="1">
            <a:off x="466927" y="1669486"/>
            <a:ext cx="11381361" cy="374727"/>
          </a:xfrm>
          <a:prstGeom prst="leftArrow">
            <a:avLst>
              <a:gd name="adj1" fmla="val 46974"/>
              <a:gd name="adj2" fmla="val 760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latin typeface="Arial" panose="020B0604020202020204" pitchFamily="34" charset="0"/>
              <a:ea typeface="Segoe UI" pitchFamily="34" charset="0"/>
              <a:cs typeface="Arial" panose="020B0604020202020204" pitchFamily="34" charset="0"/>
            </a:endParaRPr>
          </a:p>
        </p:txBody>
      </p:sp>
      <p:sp>
        <p:nvSpPr>
          <p:cNvPr id="132" name="Round Same Side Corner Rectangle 24">
            <a:extLst>
              <a:ext uri="{FF2B5EF4-FFF2-40B4-BE49-F238E27FC236}">
                <a16:creationId xmlns:a16="http://schemas.microsoft.com/office/drawing/2014/main" id="{40BFA64A-EEC9-493F-86C7-25DB3D41B9F0}"/>
              </a:ext>
            </a:extLst>
          </p:cNvPr>
          <p:cNvSpPr/>
          <p:nvPr/>
        </p:nvSpPr>
        <p:spPr>
          <a:xfrm>
            <a:off x="751415" y="2538385"/>
            <a:ext cx="2382673" cy="414087"/>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100" b="1" dirty="0">
                <a:solidFill>
                  <a:schemeClr val="accent1"/>
                </a:solidFill>
                <a:latin typeface="Arial" panose="020B0604020202020204" pitchFamily="34" charset="0"/>
                <a:ea typeface="Segoe UI" pitchFamily="34" charset="0"/>
                <a:cs typeface="Arial" panose="020B0604020202020204" pitchFamily="34" charset="0"/>
              </a:rPr>
              <a:t>Mine key Customer behavioural patterns using exploratory data analysis &amp; RFM techniques</a:t>
            </a:r>
          </a:p>
        </p:txBody>
      </p:sp>
      <p:grpSp>
        <p:nvGrpSpPr>
          <p:cNvPr id="3" name="Group 2">
            <a:extLst>
              <a:ext uri="{FF2B5EF4-FFF2-40B4-BE49-F238E27FC236}">
                <a16:creationId xmlns:a16="http://schemas.microsoft.com/office/drawing/2014/main" id="{5A1B56D6-6A9A-4F14-8E53-C55E2899F238}"/>
              </a:ext>
            </a:extLst>
          </p:cNvPr>
          <p:cNvGrpSpPr/>
          <p:nvPr/>
        </p:nvGrpSpPr>
        <p:grpSpPr>
          <a:xfrm>
            <a:off x="1282263" y="1281982"/>
            <a:ext cx="1124308" cy="1097885"/>
            <a:chOff x="2593889" y="807325"/>
            <a:chExt cx="1970669" cy="1924355"/>
          </a:xfrm>
        </p:grpSpPr>
        <p:sp>
          <p:nvSpPr>
            <p:cNvPr id="127" name="Oval 126">
              <a:extLst>
                <a:ext uri="{FF2B5EF4-FFF2-40B4-BE49-F238E27FC236}">
                  <a16:creationId xmlns:a16="http://schemas.microsoft.com/office/drawing/2014/main" id="{F47CD313-7DC2-46DA-8E6C-C03B73F9862F}"/>
                </a:ext>
              </a:extLst>
            </p:cNvPr>
            <p:cNvSpPr/>
            <p:nvPr/>
          </p:nvSpPr>
          <p:spPr>
            <a:xfrm>
              <a:off x="2593889" y="807325"/>
              <a:ext cx="1970669" cy="192435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100">
                <a:latin typeface="Arial" panose="020B0604020202020204" pitchFamily="34" charset="0"/>
                <a:ea typeface="Segoe UI" pitchFamily="34" charset="0"/>
                <a:cs typeface="Arial" panose="020B0604020202020204" pitchFamily="34" charset="0"/>
              </a:endParaRPr>
            </a:p>
          </p:txBody>
        </p:sp>
        <p:sp>
          <p:nvSpPr>
            <p:cNvPr id="133" name="Oval 132">
              <a:extLst>
                <a:ext uri="{FF2B5EF4-FFF2-40B4-BE49-F238E27FC236}">
                  <a16:creationId xmlns:a16="http://schemas.microsoft.com/office/drawing/2014/main" id="{9D64D8C7-B839-4081-B644-756068F0B2AA}"/>
                </a:ext>
              </a:extLst>
            </p:cNvPr>
            <p:cNvSpPr/>
            <p:nvPr/>
          </p:nvSpPr>
          <p:spPr>
            <a:xfrm>
              <a:off x="2726762" y="937074"/>
              <a:ext cx="1704923" cy="1664855"/>
            </a:xfrm>
            <a:prstGeom prst="ellipse">
              <a:avLst/>
            </a:prstGeom>
            <a:solidFill>
              <a:schemeClr val="bg1"/>
            </a:solidFill>
            <a:ln w="12700">
              <a:noFill/>
              <a:miter lim="800000"/>
              <a:headEnd/>
              <a:tailEnd/>
            </a:ln>
            <a:effectLst>
              <a:outerShdw blurRad="63500" sx="104000" sy="104000" algn="ctr" rotWithShape="0">
                <a:prstClr val="black">
                  <a:alpha val="26000"/>
                </a:prst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dirty="0">
                <a:solidFill>
                  <a:schemeClr val="bg1"/>
                </a:solidFill>
                <a:latin typeface="Arial" panose="020B0604020202020204" pitchFamily="34" charset="0"/>
                <a:cs typeface="Arial" panose="020B0604020202020204" pitchFamily="34" charset="0"/>
              </a:endParaRPr>
            </a:p>
          </p:txBody>
        </p:sp>
      </p:grpSp>
      <p:sp>
        <p:nvSpPr>
          <p:cNvPr id="137" name="Round Same Side Corner Rectangle 25">
            <a:extLst>
              <a:ext uri="{FF2B5EF4-FFF2-40B4-BE49-F238E27FC236}">
                <a16:creationId xmlns:a16="http://schemas.microsoft.com/office/drawing/2014/main" id="{465F95C9-D9B1-4FFF-BD25-F572518E6D7D}"/>
              </a:ext>
            </a:extLst>
          </p:cNvPr>
          <p:cNvSpPr/>
          <p:nvPr/>
        </p:nvSpPr>
        <p:spPr>
          <a:xfrm>
            <a:off x="4794199" y="2595536"/>
            <a:ext cx="2590330" cy="37901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100" b="1" dirty="0">
                <a:solidFill>
                  <a:schemeClr val="accent1"/>
                </a:solidFill>
                <a:latin typeface="Arial" panose="020B0604020202020204" pitchFamily="34" charset="0"/>
                <a:ea typeface="Segoe UI" pitchFamily="34" charset="0"/>
                <a:cs typeface="Arial" panose="020B0604020202020204" pitchFamily="34" charset="0"/>
              </a:rPr>
              <a:t>Create cohorts of Customers through unsupervised / supervised learning &amp; identify cohort characteristics  </a:t>
            </a:r>
          </a:p>
        </p:txBody>
      </p:sp>
      <p:sp>
        <p:nvSpPr>
          <p:cNvPr id="142" name="Round Same Side Corner Rectangle 26">
            <a:extLst>
              <a:ext uri="{FF2B5EF4-FFF2-40B4-BE49-F238E27FC236}">
                <a16:creationId xmlns:a16="http://schemas.microsoft.com/office/drawing/2014/main" id="{26624815-A71D-410D-A561-339A27166969}"/>
              </a:ext>
            </a:extLst>
          </p:cNvPr>
          <p:cNvSpPr/>
          <p:nvPr/>
        </p:nvSpPr>
        <p:spPr>
          <a:xfrm>
            <a:off x="8654599" y="2538385"/>
            <a:ext cx="2701770" cy="414087"/>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100" b="1" dirty="0">
                <a:solidFill>
                  <a:schemeClr val="accent1"/>
                </a:solidFill>
                <a:latin typeface="Arial" panose="020B0604020202020204" pitchFamily="34" charset="0"/>
                <a:ea typeface="Segoe UI" pitchFamily="34" charset="0"/>
                <a:cs typeface="Arial" panose="020B0604020202020204" pitchFamily="34" charset="0"/>
              </a:rPr>
              <a:t>Build classification models to identify Customer behavioural patterns &amp; propensity to buy  </a:t>
            </a:r>
          </a:p>
        </p:txBody>
      </p:sp>
      <p:grpSp>
        <p:nvGrpSpPr>
          <p:cNvPr id="17" name="Group 16">
            <a:extLst>
              <a:ext uri="{FF2B5EF4-FFF2-40B4-BE49-F238E27FC236}">
                <a16:creationId xmlns:a16="http://schemas.microsoft.com/office/drawing/2014/main" id="{7463B262-461E-4FF4-B465-37E9B55C9E31}"/>
              </a:ext>
            </a:extLst>
          </p:cNvPr>
          <p:cNvGrpSpPr/>
          <p:nvPr/>
        </p:nvGrpSpPr>
        <p:grpSpPr>
          <a:xfrm>
            <a:off x="5302761" y="1333112"/>
            <a:ext cx="1124308" cy="1097885"/>
            <a:chOff x="2593889" y="807325"/>
            <a:chExt cx="1970669" cy="1924355"/>
          </a:xfrm>
        </p:grpSpPr>
        <p:sp>
          <p:nvSpPr>
            <p:cNvPr id="18" name="Oval 17">
              <a:extLst>
                <a:ext uri="{FF2B5EF4-FFF2-40B4-BE49-F238E27FC236}">
                  <a16:creationId xmlns:a16="http://schemas.microsoft.com/office/drawing/2014/main" id="{CEBFB010-19C3-42E6-8D65-5D319F0D1369}"/>
                </a:ext>
              </a:extLst>
            </p:cNvPr>
            <p:cNvSpPr/>
            <p:nvPr/>
          </p:nvSpPr>
          <p:spPr>
            <a:xfrm>
              <a:off x="2593889" y="807325"/>
              <a:ext cx="1970669" cy="192435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100">
                <a:latin typeface="Arial" panose="020B0604020202020204" pitchFamily="34" charset="0"/>
                <a:ea typeface="Segoe UI" pitchFamily="34" charset="0"/>
                <a:cs typeface="Arial" panose="020B0604020202020204" pitchFamily="34" charset="0"/>
              </a:endParaRPr>
            </a:p>
          </p:txBody>
        </p:sp>
        <p:sp>
          <p:nvSpPr>
            <p:cNvPr id="19" name="Oval 18">
              <a:extLst>
                <a:ext uri="{FF2B5EF4-FFF2-40B4-BE49-F238E27FC236}">
                  <a16:creationId xmlns:a16="http://schemas.microsoft.com/office/drawing/2014/main" id="{90AE11B7-AF5E-4EA5-8ADA-8B4EAA20E122}"/>
                </a:ext>
              </a:extLst>
            </p:cNvPr>
            <p:cNvSpPr/>
            <p:nvPr/>
          </p:nvSpPr>
          <p:spPr>
            <a:xfrm>
              <a:off x="2726762" y="937074"/>
              <a:ext cx="1704923" cy="1664855"/>
            </a:xfrm>
            <a:prstGeom prst="ellipse">
              <a:avLst/>
            </a:prstGeom>
            <a:solidFill>
              <a:schemeClr val="bg1"/>
            </a:solidFill>
            <a:ln w="12700">
              <a:noFill/>
              <a:miter lim="800000"/>
              <a:headEnd/>
              <a:tailEnd/>
            </a:ln>
            <a:effectLst>
              <a:outerShdw blurRad="63500" sx="104000" sy="104000" algn="ctr" rotWithShape="0">
                <a:prstClr val="black">
                  <a:alpha val="26000"/>
                </a:prst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dirty="0">
                <a:solidFill>
                  <a:schemeClr val="bg1"/>
                </a:solidFill>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29588F3F-7693-40EB-ADAD-B2553719F208}"/>
              </a:ext>
            </a:extLst>
          </p:cNvPr>
          <p:cNvGrpSpPr/>
          <p:nvPr/>
        </p:nvGrpSpPr>
        <p:grpSpPr>
          <a:xfrm>
            <a:off x="9367830" y="1356007"/>
            <a:ext cx="1124308" cy="1097885"/>
            <a:chOff x="2593889" y="807325"/>
            <a:chExt cx="1970669" cy="1924355"/>
          </a:xfrm>
        </p:grpSpPr>
        <p:sp>
          <p:nvSpPr>
            <p:cNvPr id="21" name="Oval 20">
              <a:extLst>
                <a:ext uri="{FF2B5EF4-FFF2-40B4-BE49-F238E27FC236}">
                  <a16:creationId xmlns:a16="http://schemas.microsoft.com/office/drawing/2014/main" id="{817AD30B-DC52-422F-B74D-7A7DA48BF20A}"/>
                </a:ext>
              </a:extLst>
            </p:cNvPr>
            <p:cNvSpPr/>
            <p:nvPr/>
          </p:nvSpPr>
          <p:spPr>
            <a:xfrm>
              <a:off x="2593889" y="807325"/>
              <a:ext cx="1970669" cy="1924355"/>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100">
                <a:latin typeface="Arial" panose="020B0604020202020204" pitchFamily="34" charset="0"/>
                <a:ea typeface="Segoe UI" pitchFamily="34" charset="0"/>
                <a:cs typeface="Arial" panose="020B0604020202020204" pitchFamily="34" charset="0"/>
              </a:endParaRPr>
            </a:p>
          </p:txBody>
        </p:sp>
        <p:sp>
          <p:nvSpPr>
            <p:cNvPr id="22" name="Oval 21">
              <a:extLst>
                <a:ext uri="{FF2B5EF4-FFF2-40B4-BE49-F238E27FC236}">
                  <a16:creationId xmlns:a16="http://schemas.microsoft.com/office/drawing/2014/main" id="{C69EB82F-D279-4231-B044-7ACEF6F802E8}"/>
                </a:ext>
              </a:extLst>
            </p:cNvPr>
            <p:cNvSpPr/>
            <p:nvPr/>
          </p:nvSpPr>
          <p:spPr>
            <a:xfrm>
              <a:off x="2726762" y="937074"/>
              <a:ext cx="1704923" cy="1664855"/>
            </a:xfrm>
            <a:prstGeom prst="ellipse">
              <a:avLst/>
            </a:prstGeom>
            <a:solidFill>
              <a:schemeClr val="bg1"/>
            </a:solidFill>
            <a:ln w="12700">
              <a:noFill/>
              <a:miter lim="800000"/>
              <a:headEnd/>
              <a:tailEnd/>
            </a:ln>
            <a:effectLst>
              <a:outerShdw blurRad="63500" sx="104000" sy="104000" algn="ctr" rotWithShape="0">
                <a:prstClr val="black">
                  <a:alpha val="26000"/>
                </a:prst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dirty="0">
                <a:solidFill>
                  <a:schemeClr val="bg1"/>
                </a:solidFill>
                <a:latin typeface="Arial" panose="020B0604020202020204" pitchFamily="34" charset="0"/>
                <a:cs typeface="Arial" panose="020B0604020202020204" pitchFamily="34" charset="0"/>
              </a:endParaRPr>
            </a:p>
          </p:txBody>
        </p:sp>
      </p:grpSp>
      <p:sp>
        <p:nvSpPr>
          <p:cNvPr id="24" name="Rectangle 23">
            <a:extLst>
              <a:ext uri="{FF2B5EF4-FFF2-40B4-BE49-F238E27FC236}">
                <a16:creationId xmlns:a16="http://schemas.microsoft.com/office/drawing/2014/main" id="{4DD8C2C6-CFB3-4693-9650-8CDD1A8BA4FA}"/>
              </a:ext>
            </a:extLst>
          </p:cNvPr>
          <p:cNvSpPr/>
          <p:nvPr/>
        </p:nvSpPr>
        <p:spPr>
          <a:xfrm>
            <a:off x="422990" y="3189676"/>
            <a:ext cx="3151762" cy="3598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21CA562-6446-4C30-8A7A-2182B412C175}"/>
              </a:ext>
            </a:extLst>
          </p:cNvPr>
          <p:cNvSpPr/>
          <p:nvPr/>
        </p:nvSpPr>
        <p:spPr>
          <a:xfrm>
            <a:off x="533347" y="3269389"/>
            <a:ext cx="2931049" cy="1023357"/>
          </a:xfrm>
          <a:prstGeom prst="rect">
            <a:avLst/>
          </a:prstGeom>
          <a:noFill/>
        </p:spPr>
        <p:txBody>
          <a:bodyPr wrap="square" rtlCol="0">
            <a:spAutoFit/>
          </a:bodyPr>
          <a:lstStyle/>
          <a:p>
            <a:r>
              <a:rPr lang="en-US" sz="1400" b="1" kern="0" dirty="0">
                <a:solidFill>
                  <a:schemeClr val="bg1"/>
                </a:solidFill>
              </a:rPr>
              <a:t>Exploratory Analysis</a:t>
            </a:r>
          </a:p>
          <a:p>
            <a:pPr marL="285750" indent="-285750">
              <a:buFont typeface="Wingdings" panose="05000000000000000000" pitchFamily="2" charset="2"/>
              <a:buChar char="ü"/>
            </a:pPr>
            <a:endParaRPr lang="en-US" sz="1050" dirty="0">
              <a:solidFill>
                <a:schemeClr val="bg1"/>
              </a:solidFill>
            </a:endParaRPr>
          </a:p>
          <a:p>
            <a:r>
              <a:rPr lang="en-US" sz="1200" dirty="0">
                <a:solidFill>
                  <a:schemeClr val="bg1"/>
                </a:solidFill>
              </a:rPr>
              <a:t>A Univariate, Bivariate &amp; Multivariate analysis is done on the data to identify significant characteristics</a:t>
            </a:r>
          </a:p>
        </p:txBody>
      </p:sp>
      <p:sp>
        <p:nvSpPr>
          <p:cNvPr id="40" name="TextBox 39">
            <a:extLst>
              <a:ext uri="{FF2B5EF4-FFF2-40B4-BE49-F238E27FC236}">
                <a16:creationId xmlns:a16="http://schemas.microsoft.com/office/drawing/2014/main" id="{BA87C2DC-9D14-486E-8A7A-BA375A48A7BA}"/>
              </a:ext>
            </a:extLst>
          </p:cNvPr>
          <p:cNvSpPr txBox="1"/>
          <p:nvPr/>
        </p:nvSpPr>
        <p:spPr>
          <a:xfrm>
            <a:off x="619248" y="4455598"/>
            <a:ext cx="2396668" cy="253916"/>
          </a:xfrm>
          <a:prstGeom prst="rect">
            <a:avLst/>
          </a:prstGeom>
          <a:solidFill>
            <a:srgbClr val="FFFFFF"/>
          </a:solidFill>
          <a:ln w="25400" cap="flat" cmpd="sng" algn="ctr">
            <a:noFill/>
            <a:prstDash val="solid"/>
          </a:ln>
          <a:effectLst/>
        </p:spPr>
        <p:txBody>
          <a:bodyPr wrap="square" rtlCol="0">
            <a:spAutoFit/>
          </a:bodyPr>
          <a:lstStyle/>
          <a:p>
            <a:pPr>
              <a:defRPr/>
            </a:pPr>
            <a:r>
              <a:rPr lang="en-US" sz="1050" b="1" kern="0" dirty="0">
                <a:solidFill>
                  <a:schemeClr val="tx1">
                    <a:lumMod val="65000"/>
                    <a:lumOff val="35000"/>
                  </a:schemeClr>
                </a:solidFill>
              </a:rPr>
              <a:t>Identify significant characteristics</a:t>
            </a:r>
          </a:p>
        </p:txBody>
      </p:sp>
      <p:sp>
        <p:nvSpPr>
          <p:cNvPr id="6" name="Rectangle 5">
            <a:extLst>
              <a:ext uri="{FF2B5EF4-FFF2-40B4-BE49-F238E27FC236}">
                <a16:creationId xmlns:a16="http://schemas.microsoft.com/office/drawing/2014/main" id="{47CC639A-3173-46E9-942F-63C0C8BB1552}"/>
              </a:ext>
            </a:extLst>
          </p:cNvPr>
          <p:cNvSpPr/>
          <p:nvPr/>
        </p:nvSpPr>
        <p:spPr>
          <a:xfrm>
            <a:off x="521176" y="4963813"/>
            <a:ext cx="2931049" cy="1215717"/>
          </a:xfrm>
          <a:prstGeom prst="rect">
            <a:avLst/>
          </a:prstGeom>
        </p:spPr>
        <p:txBody>
          <a:bodyPr wrap="square">
            <a:spAutoFit/>
          </a:bodyPr>
          <a:lstStyle/>
          <a:p>
            <a:pPr>
              <a:defRPr/>
            </a:pPr>
            <a:r>
              <a:rPr lang="en-US" sz="1400" b="1" kern="0" dirty="0">
                <a:solidFill>
                  <a:schemeClr val="bg1"/>
                </a:solidFill>
              </a:rPr>
              <a:t>Driver Analysis</a:t>
            </a:r>
          </a:p>
          <a:p>
            <a:pPr>
              <a:defRPr/>
            </a:pPr>
            <a:endParaRPr lang="en-US" sz="1100" b="1" kern="0" dirty="0">
              <a:solidFill>
                <a:schemeClr val="bg1"/>
              </a:solidFill>
            </a:endParaRPr>
          </a:p>
          <a:p>
            <a:pPr>
              <a:defRPr/>
            </a:pPr>
            <a:r>
              <a:rPr lang="en-US" sz="1200" kern="0" dirty="0">
                <a:solidFill>
                  <a:schemeClr val="bg1"/>
                </a:solidFill>
                <a:cs typeface="Arial"/>
              </a:rPr>
              <a:t>RFM like techniques are used to identify features to understand spend, behavioral &amp; purchase patterns which feeds as an input to form clusters</a:t>
            </a:r>
            <a:endParaRPr lang="en-US" sz="1200" b="1" u="sng" kern="0" dirty="0">
              <a:solidFill>
                <a:schemeClr val="bg1"/>
              </a:solidFill>
              <a:cs typeface="Arial"/>
            </a:endParaRPr>
          </a:p>
        </p:txBody>
      </p:sp>
      <p:sp>
        <p:nvSpPr>
          <p:cNvPr id="42" name="TextBox 41">
            <a:extLst>
              <a:ext uri="{FF2B5EF4-FFF2-40B4-BE49-F238E27FC236}">
                <a16:creationId xmlns:a16="http://schemas.microsoft.com/office/drawing/2014/main" id="{1A00C0E7-97F7-437F-9289-1E27F5CBFC1B}"/>
              </a:ext>
            </a:extLst>
          </p:cNvPr>
          <p:cNvSpPr txBox="1"/>
          <p:nvPr/>
        </p:nvSpPr>
        <p:spPr>
          <a:xfrm>
            <a:off x="619248" y="6253852"/>
            <a:ext cx="2396668" cy="253916"/>
          </a:xfrm>
          <a:prstGeom prst="rect">
            <a:avLst/>
          </a:prstGeom>
          <a:solidFill>
            <a:srgbClr val="FFFFFF"/>
          </a:solidFill>
          <a:ln w="25400" cap="flat" cmpd="sng" algn="ctr">
            <a:noFill/>
            <a:prstDash val="solid"/>
          </a:ln>
          <a:effectLst/>
        </p:spPr>
        <p:txBody>
          <a:bodyPr wrap="square" rtlCol="0">
            <a:spAutoFit/>
          </a:bodyPr>
          <a:lstStyle/>
          <a:p>
            <a:pPr>
              <a:defRPr/>
            </a:pPr>
            <a:r>
              <a:rPr lang="en-US" sz="1050" b="1" kern="0" dirty="0">
                <a:solidFill>
                  <a:schemeClr val="tx1">
                    <a:lumMod val="65000"/>
                    <a:lumOff val="35000"/>
                  </a:schemeClr>
                </a:solidFill>
              </a:rPr>
              <a:t>Identify key behavioral or spend drivers</a:t>
            </a:r>
          </a:p>
        </p:txBody>
      </p:sp>
      <p:pic>
        <p:nvPicPr>
          <p:cNvPr id="8" name="Picture 2" descr="Customer Group, Customers, Forum, People, Users Icon PNG Transparent  Background, Free Download #35905 - FreeIconsPNG">
            <a:extLst>
              <a:ext uri="{FF2B5EF4-FFF2-40B4-BE49-F238E27FC236}">
                <a16:creationId xmlns:a16="http://schemas.microsoft.com/office/drawing/2014/main" id="{1DDCAFAC-0DC5-4BE5-8097-2CE8AA603E41}"/>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00795" y="161158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ata mining Computer Icons Mining pool Text mining, mining, miscellaneous,  angle png | PNGEgg">
            <a:extLst>
              <a:ext uri="{FF2B5EF4-FFF2-40B4-BE49-F238E27FC236}">
                <a16:creationId xmlns:a16="http://schemas.microsoft.com/office/drawing/2014/main" id="{A82C8791-7989-4481-8656-E03433B4682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4417" y="158301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83B70C4-2D7A-499C-B96E-5BD3838850DE}"/>
              </a:ext>
            </a:extLst>
          </p:cNvPr>
          <p:cNvPicPr>
            <a:picLocks noChangeAspect="1"/>
          </p:cNvPicPr>
          <p:nvPr/>
        </p:nvPicPr>
        <p:blipFill>
          <a:blip r:embed="rId5">
            <a:duotone>
              <a:schemeClr val="accent1">
                <a:shade val="45000"/>
                <a:satMod val="135000"/>
              </a:schemeClr>
              <a:prstClr val="white"/>
            </a:duotone>
          </a:blip>
          <a:stretch>
            <a:fillRect/>
          </a:stretch>
        </p:blipFill>
        <p:spPr>
          <a:xfrm>
            <a:off x="9680981" y="1611589"/>
            <a:ext cx="536143" cy="540000"/>
          </a:xfrm>
          <a:prstGeom prst="rect">
            <a:avLst/>
          </a:prstGeom>
        </p:spPr>
      </p:pic>
      <p:sp>
        <p:nvSpPr>
          <p:cNvPr id="11" name="Rectangle 10">
            <a:extLst>
              <a:ext uri="{FF2B5EF4-FFF2-40B4-BE49-F238E27FC236}">
                <a16:creationId xmlns:a16="http://schemas.microsoft.com/office/drawing/2014/main" id="{6066BB9E-9094-473D-9C2A-24AFD2DB5672}"/>
              </a:ext>
            </a:extLst>
          </p:cNvPr>
          <p:cNvSpPr/>
          <p:nvPr/>
        </p:nvSpPr>
        <p:spPr>
          <a:xfrm>
            <a:off x="4422030" y="3189676"/>
            <a:ext cx="3151762" cy="3598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140679-ECA7-4398-B90F-FBD6738CCECF}"/>
              </a:ext>
            </a:extLst>
          </p:cNvPr>
          <p:cNvSpPr/>
          <p:nvPr/>
        </p:nvSpPr>
        <p:spPr>
          <a:xfrm>
            <a:off x="4490601" y="3269389"/>
            <a:ext cx="2931049" cy="1208023"/>
          </a:xfrm>
          <a:prstGeom prst="rect">
            <a:avLst/>
          </a:prstGeom>
          <a:noFill/>
        </p:spPr>
        <p:txBody>
          <a:bodyPr wrap="square" rtlCol="0">
            <a:spAutoFit/>
          </a:bodyPr>
          <a:lstStyle/>
          <a:p>
            <a:r>
              <a:rPr lang="en-US" sz="1400" b="1" kern="0" dirty="0">
                <a:solidFill>
                  <a:schemeClr val="bg1"/>
                </a:solidFill>
              </a:rPr>
              <a:t>Clustering</a:t>
            </a:r>
          </a:p>
          <a:p>
            <a:pPr marL="285750" indent="-285750">
              <a:buFont typeface="Wingdings" panose="05000000000000000000" pitchFamily="2" charset="2"/>
              <a:buChar char="ü"/>
            </a:pPr>
            <a:endParaRPr lang="en-US" sz="1050" dirty="0">
              <a:solidFill>
                <a:schemeClr val="bg1"/>
              </a:solidFill>
            </a:endParaRPr>
          </a:p>
          <a:p>
            <a:pPr lvl="0"/>
            <a:r>
              <a:rPr lang="en-US" sz="1200" dirty="0">
                <a:solidFill>
                  <a:schemeClr val="bg1"/>
                </a:solidFill>
                <a:cs typeface="Segoe UI" panose="020B0502040204020203" pitchFamily="34" charset="0"/>
              </a:rPr>
              <a:t>Create Customer cohorts / clusters based on identified spend patterns through rule- based approaches (or) clustering techniques like k-means</a:t>
            </a:r>
            <a:endParaRPr lang="en-US" sz="1200" dirty="0">
              <a:solidFill>
                <a:schemeClr val="bg1"/>
              </a:solidFill>
            </a:endParaRPr>
          </a:p>
        </p:txBody>
      </p:sp>
      <p:sp>
        <p:nvSpPr>
          <p:cNvPr id="15" name="TextBox 14">
            <a:extLst>
              <a:ext uri="{FF2B5EF4-FFF2-40B4-BE49-F238E27FC236}">
                <a16:creationId xmlns:a16="http://schemas.microsoft.com/office/drawing/2014/main" id="{1109DF5D-CDEA-470B-B4A6-DC5CA6D7EDD7}"/>
              </a:ext>
            </a:extLst>
          </p:cNvPr>
          <p:cNvSpPr txBox="1"/>
          <p:nvPr/>
        </p:nvSpPr>
        <p:spPr>
          <a:xfrm>
            <a:off x="4573633" y="4587658"/>
            <a:ext cx="2603237" cy="253916"/>
          </a:xfrm>
          <a:prstGeom prst="rect">
            <a:avLst/>
          </a:prstGeom>
          <a:solidFill>
            <a:srgbClr val="FFFFFF"/>
          </a:solidFill>
          <a:ln w="25400" cap="flat" cmpd="sng" algn="ctr">
            <a:noFill/>
            <a:prstDash val="solid"/>
          </a:ln>
          <a:effectLst/>
        </p:spPr>
        <p:txBody>
          <a:bodyPr wrap="square" rtlCol="0">
            <a:spAutoFit/>
          </a:bodyPr>
          <a:lstStyle/>
          <a:p>
            <a:pPr>
              <a:defRPr/>
            </a:pPr>
            <a:r>
              <a:rPr lang="en-US" sz="1050" b="1" kern="0" dirty="0">
                <a:solidFill>
                  <a:schemeClr val="tx1">
                    <a:lumMod val="65000"/>
                    <a:lumOff val="35000"/>
                  </a:schemeClr>
                </a:solidFill>
              </a:rPr>
              <a:t>Identify homogenous customer segments</a:t>
            </a:r>
          </a:p>
        </p:txBody>
      </p:sp>
      <p:sp>
        <p:nvSpPr>
          <p:cNvPr id="16" name="Rectangle 15">
            <a:extLst>
              <a:ext uri="{FF2B5EF4-FFF2-40B4-BE49-F238E27FC236}">
                <a16:creationId xmlns:a16="http://schemas.microsoft.com/office/drawing/2014/main" id="{FED8E692-73E1-446A-88A2-5AC9BA6641FB}"/>
              </a:ext>
            </a:extLst>
          </p:cNvPr>
          <p:cNvSpPr/>
          <p:nvPr/>
        </p:nvSpPr>
        <p:spPr>
          <a:xfrm>
            <a:off x="4541341" y="4963813"/>
            <a:ext cx="2931049" cy="1031051"/>
          </a:xfrm>
          <a:prstGeom prst="rect">
            <a:avLst/>
          </a:prstGeom>
        </p:spPr>
        <p:txBody>
          <a:bodyPr wrap="square">
            <a:spAutoFit/>
          </a:bodyPr>
          <a:lstStyle/>
          <a:p>
            <a:pPr>
              <a:defRPr/>
            </a:pPr>
            <a:r>
              <a:rPr lang="en-US" sz="1400" b="1" kern="0" dirty="0">
                <a:solidFill>
                  <a:schemeClr val="bg1"/>
                </a:solidFill>
              </a:rPr>
              <a:t>Feature Engineering</a:t>
            </a:r>
          </a:p>
          <a:p>
            <a:pPr>
              <a:defRPr/>
            </a:pPr>
            <a:endParaRPr lang="en-US" sz="1100" b="1" kern="0" dirty="0">
              <a:solidFill>
                <a:schemeClr val="bg1"/>
              </a:solidFill>
            </a:endParaRPr>
          </a:p>
          <a:p>
            <a:pPr>
              <a:defRPr/>
            </a:pPr>
            <a:r>
              <a:rPr lang="en-US" sz="1200" kern="0" dirty="0">
                <a:solidFill>
                  <a:schemeClr val="bg1"/>
                </a:solidFill>
                <a:cs typeface="Arial"/>
              </a:rPr>
              <a:t>Engineer features identified from clusters to understand Customer behavioral patterns &amp; propensity to spend</a:t>
            </a:r>
            <a:endParaRPr lang="en-US" sz="1200" b="1" u="sng" kern="0" dirty="0">
              <a:solidFill>
                <a:schemeClr val="bg1"/>
              </a:solidFill>
              <a:cs typeface="Arial"/>
            </a:endParaRPr>
          </a:p>
        </p:txBody>
      </p:sp>
      <p:sp>
        <p:nvSpPr>
          <p:cNvPr id="23" name="TextBox 22">
            <a:extLst>
              <a:ext uri="{FF2B5EF4-FFF2-40B4-BE49-F238E27FC236}">
                <a16:creationId xmlns:a16="http://schemas.microsoft.com/office/drawing/2014/main" id="{D6A4968D-CFA4-4A14-A814-5C59B068CE8F}"/>
              </a:ext>
            </a:extLst>
          </p:cNvPr>
          <p:cNvSpPr txBox="1"/>
          <p:nvPr/>
        </p:nvSpPr>
        <p:spPr>
          <a:xfrm>
            <a:off x="4573632" y="6180477"/>
            <a:ext cx="2603237" cy="253916"/>
          </a:xfrm>
          <a:prstGeom prst="rect">
            <a:avLst/>
          </a:prstGeom>
          <a:solidFill>
            <a:srgbClr val="FFFFFF"/>
          </a:solidFill>
          <a:ln w="25400" cap="flat" cmpd="sng" algn="ctr">
            <a:noFill/>
            <a:prstDash val="solid"/>
          </a:ln>
          <a:effectLst/>
        </p:spPr>
        <p:txBody>
          <a:bodyPr wrap="square" rtlCol="0">
            <a:spAutoFit/>
          </a:bodyPr>
          <a:lstStyle/>
          <a:p>
            <a:pPr>
              <a:defRPr/>
            </a:pPr>
            <a:r>
              <a:rPr lang="en-US" sz="1050" b="1" kern="0" dirty="0">
                <a:solidFill>
                  <a:schemeClr val="tx1">
                    <a:lumMod val="65000"/>
                    <a:lumOff val="35000"/>
                  </a:schemeClr>
                </a:solidFill>
              </a:rPr>
              <a:t>Input features to classification models</a:t>
            </a:r>
          </a:p>
        </p:txBody>
      </p:sp>
      <p:sp>
        <p:nvSpPr>
          <p:cNvPr id="26" name="Rectangle 25">
            <a:extLst>
              <a:ext uri="{FF2B5EF4-FFF2-40B4-BE49-F238E27FC236}">
                <a16:creationId xmlns:a16="http://schemas.microsoft.com/office/drawing/2014/main" id="{05573087-DDEF-410D-9AFD-7FBC696BCB3E}"/>
              </a:ext>
            </a:extLst>
          </p:cNvPr>
          <p:cNvSpPr/>
          <p:nvPr/>
        </p:nvSpPr>
        <p:spPr>
          <a:xfrm>
            <a:off x="8410810" y="3189676"/>
            <a:ext cx="3151762" cy="3598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5F06E12-1A1B-4D73-ACE1-63B9FEF4D83A}"/>
              </a:ext>
            </a:extLst>
          </p:cNvPr>
          <p:cNvSpPr/>
          <p:nvPr/>
        </p:nvSpPr>
        <p:spPr>
          <a:xfrm>
            <a:off x="8479381" y="3269389"/>
            <a:ext cx="2931049" cy="1208023"/>
          </a:xfrm>
          <a:prstGeom prst="rect">
            <a:avLst/>
          </a:prstGeom>
          <a:noFill/>
        </p:spPr>
        <p:txBody>
          <a:bodyPr wrap="square" rtlCol="0">
            <a:spAutoFit/>
          </a:bodyPr>
          <a:lstStyle/>
          <a:p>
            <a:r>
              <a:rPr lang="en-US" sz="1400" b="1" kern="0" dirty="0">
                <a:solidFill>
                  <a:schemeClr val="bg1"/>
                </a:solidFill>
              </a:rPr>
              <a:t>Identify Behavioral Patterns</a:t>
            </a:r>
          </a:p>
          <a:p>
            <a:pPr marL="285750" indent="-285750">
              <a:buFont typeface="Wingdings" panose="05000000000000000000" pitchFamily="2" charset="2"/>
              <a:buChar char="ü"/>
            </a:pPr>
            <a:endParaRPr lang="en-US" sz="1050" dirty="0">
              <a:solidFill>
                <a:schemeClr val="bg1"/>
              </a:solidFill>
            </a:endParaRPr>
          </a:p>
          <a:p>
            <a:pPr lvl="0"/>
            <a:r>
              <a:rPr lang="en-US" sz="1200" dirty="0">
                <a:solidFill>
                  <a:schemeClr val="bg1"/>
                </a:solidFill>
                <a:cs typeface="Segoe UI" panose="020B0502040204020203" pitchFamily="34" charset="0"/>
              </a:rPr>
              <a:t>Build classifiers &amp; use techniques like market basket analysis using features extracted  to understand customer behavioral patterns at a segment level</a:t>
            </a:r>
            <a:endParaRPr lang="en-US" sz="1200" dirty="0">
              <a:solidFill>
                <a:schemeClr val="bg1"/>
              </a:solidFill>
            </a:endParaRPr>
          </a:p>
        </p:txBody>
      </p:sp>
      <p:sp>
        <p:nvSpPr>
          <p:cNvPr id="32" name="TextBox 31">
            <a:extLst>
              <a:ext uri="{FF2B5EF4-FFF2-40B4-BE49-F238E27FC236}">
                <a16:creationId xmlns:a16="http://schemas.microsoft.com/office/drawing/2014/main" id="{BEC20102-8935-469F-9C6A-0D21F14E4A54}"/>
              </a:ext>
            </a:extLst>
          </p:cNvPr>
          <p:cNvSpPr txBox="1"/>
          <p:nvPr/>
        </p:nvSpPr>
        <p:spPr>
          <a:xfrm>
            <a:off x="8562413" y="4587658"/>
            <a:ext cx="2603237" cy="253916"/>
          </a:xfrm>
          <a:prstGeom prst="rect">
            <a:avLst/>
          </a:prstGeom>
          <a:solidFill>
            <a:srgbClr val="FFFFFF"/>
          </a:solidFill>
          <a:ln w="25400" cap="flat" cmpd="sng" algn="ctr">
            <a:noFill/>
            <a:prstDash val="solid"/>
          </a:ln>
          <a:effectLst/>
        </p:spPr>
        <p:txBody>
          <a:bodyPr wrap="square" rtlCol="0">
            <a:spAutoFit/>
          </a:bodyPr>
          <a:lstStyle/>
          <a:p>
            <a:pPr>
              <a:defRPr/>
            </a:pPr>
            <a:r>
              <a:rPr lang="en-US" sz="1050" b="1" kern="0" dirty="0">
                <a:solidFill>
                  <a:schemeClr val="tx1">
                    <a:lumMod val="65000"/>
                    <a:lumOff val="35000"/>
                  </a:schemeClr>
                </a:solidFill>
              </a:rPr>
              <a:t>Identify Customer Behavioral Patterns</a:t>
            </a:r>
          </a:p>
        </p:txBody>
      </p:sp>
      <p:sp>
        <p:nvSpPr>
          <p:cNvPr id="33" name="Rectangle 32">
            <a:extLst>
              <a:ext uri="{FF2B5EF4-FFF2-40B4-BE49-F238E27FC236}">
                <a16:creationId xmlns:a16="http://schemas.microsoft.com/office/drawing/2014/main" id="{179F9C5B-04C0-45F7-AF9F-BF502D380109}"/>
              </a:ext>
            </a:extLst>
          </p:cNvPr>
          <p:cNvSpPr/>
          <p:nvPr/>
        </p:nvSpPr>
        <p:spPr>
          <a:xfrm>
            <a:off x="8530121" y="4963813"/>
            <a:ext cx="2931049" cy="1031051"/>
          </a:xfrm>
          <a:prstGeom prst="rect">
            <a:avLst/>
          </a:prstGeom>
        </p:spPr>
        <p:txBody>
          <a:bodyPr wrap="square">
            <a:spAutoFit/>
          </a:bodyPr>
          <a:lstStyle/>
          <a:p>
            <a:pPr>
              <a:defRPr/>
            </a:pPr>
            <a:r>
              <a:rPr lang="en-US" sz="1400" b="1" kern="0" dirty="0">
                <a:solidFill>
                  <a:schemeClr val="bg1"/>
                </a:solidFill>
              </a:rPr>
              <a:t>Propensity Model</a:t>
            </a:r>
          </a:p>
          <a:p>
            <a:pPr>
              <a:defRPr/>
            </a:pPr>
            <a:endParaRPr lang="en-US" sz="1100" b="1" kern="0" dirty="0">
              <a:solidFill>
                <a:schemeClr val="bg1"/>
              </a:solidFill>
            </a:endParaRPr>
          </a:p>
          <a:p>
            <a:pPr>
              <a:defRPr/>
            </a:pPr>
            <a:r>
              <a:rPr lang="en-US" sz="1200" kern="0" dirty="0">
                <a:solidFill>
                  <a:schemeClr val="bg1"/>
                </a:solidFill>
              </a:rPr>
              <a:t>Identify high net worth Customers &amp; their potential lifetime value using propensity models</a:t>
            </a:r>
          </a:p>
        </p:txBody>
      </p:sp>
      <p:sp>
        <p:nvSpPr>
          <p:cNvPr id="37" name="TextBox 36">
            <a:extLst>
              <a:ext uri="{FF2B5EF4-FFF2-40B4-BE49-F238E27FC236}">
                <a16:creationId xmlns:a16="http://schemas.microsoft.com/office/drawing/2014/main" id="{AA68D0B5-9E5C-4EFA-8B60-80E8DCD03FAF}"/>
              </a:ext>
            </a:extLst>
          </p:cNvPr>
          <p:cNvSpPr txBox="1"/>
          <p:nvPr/>
        </p:nvSpPr>
        <p:spPr>
          <a:xfrm>
            <a:off x="8562412" y="6180477"/>
            <a:ext cx="2603237" cy="253916"/>
          </a:xfrm>
          <a:prstGeom prst="rect">
            <a:avLst/>
          </a:prstGeom>
          <a:solidFill>
            <a:srgbClr val="FFFFFF"/>
          </a:solidFill>
          <a:ln w="25400" cap="flat" cmpd="sng" algn="ctr">
            <a:noFill/>
            <a:prstDash val="solid"/>
          </a:ln>
          <a:effectLst/>
        </p:spPr>
        <p:txBody>
          <a:bodyPr wrap="square" rtlCol="0">
            <a:spAutoFit/>
          </a:bodyPr>
          <a:lstStyle/>
          <a:p>
            <a:pPr>
              <a:defRPr/>
            </a:pPr>
            <a:r>
              <a:rPr lang="en-US" sz="1050" b="1" kern="0" dirty="0">
                <a:solidFill>
                  <a:schemeClr val="tx1">
                    <a:lumMod val="65000"/>
                    <a:lumOff val="35000"/>
                  </a:schemeClr>
                </a:solidFill>
              </a:rPr>
              <a:t>Identify HNW Customers &amp; lifetime value</a:t>
            </a:r>
          </a:p>
        </p:txBody>
      </p:sp>
      <p:sp>
        <p:nvSpPr>
          <p:cNvPr id="2" name="Rectangle 1">
            <a:extLst>
              <a:ext uri="{FF2B5EF4-FFF2-40B4-BE49-F238E27FC236}">
                <a16:creationId xmlns:a16="http://schemas.microsoft.com/office/drawing/2014/main" id="{97989B6B-7072-4DEB-9CC6-0CC93A4B57D3}"/>
              </a:ext>
            </a:extLst>
          </p:cNvPr>
          <p:cNvSpPr/>
          <p:nvPr/>
        </p:nvSpPr>
        <p:spPr>
          <a:xfrm>
            <a:off x="2201362" y="587409"/>
            <a:ext cx="7564179" cy="584775"/>
          </a:xfrm>
          <a:prstGeom prst="rect">
            <a:avLst/>
          </a:prstGeom>
          <a:solidFill>
            <a:schemeClr val="bg1"/>
          </a:solidFill>
        </p:spPr>
        <p:txBody>
          <a:bodyPr wrap="square">
            <a:spAutoFit/>
          </a:bodyPr>
          <a:lstStyle/>
          <a:p>
            <a:pPr algn="ctr"/>
            <a:r>
              <a:rPr lang="en-US" sz="1600" dirty="0">
                <a:latin typeface="Segoe UI" panose="020B0502040204020203" pitchFamily="34" charset="0"/>
                <a:cs typeface="Segoe UI" panose="020B0502040204020203" pitchFamily="34" charset="0"/>
              </a:rPr>
              <a:t>To determine the High Wealth Customers and their associated attributes and propensity to spend, we can apply algorithms to: </a:t>
            </a:r>
          </a:p>
        </p:txBody>
      </p:sp>
    </p:spTree>
    <p:extLst>
      <p:ext uri="{BB962C8B-B14F-4D97-AF65-F5344CB8AC3E}">
        <p14:creationId xmlns:p14="http://schemas.microsoft.com/office/powerpoint/2010/main" val="2547041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4442" y="1394740"/>
            <a:ext cx="6638988" cy="276999"/>
          </a:xfrm>
          <a:prstGeom prst="rect">
            <a:avLst/>
          </a:prstGeom>
          <a:ln/>
          <a:effectLst/>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IN" sz="1200" b="1" dirty="0"/>
              <a:t>Analysis to understand Customer propensity to buy / cross sell</a:t>
            </a:r>
          </a:p>
        </p:txBody>
      </p:sp>
      <p:sp>
        <p:nvSpPr>
          <p:cNvPr id="29" name="Rounded Rectangle 28"/>
          <p:cNvSpPr/>
          <p:nvPr/>
        </p:nvSpPr>
        <p:spPr>
          <a:xfrm>
            <a:off x="3903271" y="1847370"/>
            <a:ext cx="2165410" cy="1181409"/>
          </a:xfrm>
          <a:prstGeom prst="round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Customer Analysis</a:t>
            </a:r>
          </a:p>
          <a:p>
            <a:pPr algn="ctr"/>
            <a:r>
              <a:rPr lang="en-IN" sz="1000" dirty="0">
                <a:solidFill>
                  <a:schemeClr val="tx1"/>
                </a:solidFill>
              </a:rPr>
              <a:t>Analyze key patterns in data to determine customer characteristics using univariate, bivariate &amp; multivariate analysis</a:t>
            </a:r>
          </a:p>
        </p:txBody>
      </p:sp>
      <p:sp>
        <p:nvSpPr>
          <p:cNvPr id="32" name="Rounded Rectangle 31"/>
          <p:cNvSpPr/>
          <p:nvPr/>
        </p:nvSpPr>
        <p:spPr>
          <a:xfrm>
            <a:off x="3903271" y="3276465"/>
            <a:ext cx="2165408" cy="1181409"/>
          </a:xfrm>
          <a:prstGeom prst="roundRect">
            <a:avLst/>
          </a:prstGeom>
          <a:solidFill>
            <a:srgbClr val="FF99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Geographical Analysis</a:t>
            </a:r>
          </a:p>
          <a:p>
            <a:pPr algn="ctr"/>
            <a:r>
              <a:rPr lang="en-IN" sz="1000" dirty="0">
                <a:solidFill>
                  <a:schemeClr val="tx1"/>
                </a:solidFill>
              </a:rPr>
              <a:t>Geographic information can assist in studying buying patterns </a:t>
            </a:r>
          </a:p>
          <a:p>
            <a:pPr algn="ctr"/>
            <a:r>
              <a:rPr lang="en-IN" sz="1000" dirty="0">
                <a:solidFill>
                  <a:schemeClr val="tx1"/>
                </a:solidFill>
              </a:rPr>
              <a:t>across regions</a:t>
            </a:r>
          </a:p>
        </p:txBody>
      </p:sp>
      <p:sp>
        <p:nvSpPr>
          <p:cNvPr id="33" name="Rounded Rectangle 32"/>
          <p:cNvSpPr/>
          <p:nvPr/>
        </p:nvSpPr>
        <p:spPr>
          <a:xfrm>
            <a:off x="3903270" y="4738961"/>
            <a:ext cx="2165408" cy="1181409"/>
          </a:xfrm>
          <a:prstGeom prst="roundRect">
            <a:avLst/>
          </a:prstGeom>
          <a:solidFill>
            <a:srgbClr val="C07E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Market Basket Analysis</a:t>
            </a:r>
          </a:p>
          <a:p>
            <a:pPr algn="ctr"/>
            <a:r>
              <a:rPr lang="en-IN" sz="1000" dirty="0">
                <a:solidFill>
                  <a:schemeClr val="tx1"/>
                </a:solidFill>
              </a:rPr>
              <a:t>Understanding the baskets of specific individuals or groups.</a:t>
            </a:r>
          </a:p>
          <a:p>
            <a:pPr algn="ctr"/>
            <a:r>
              <a:rPr lang="en-IN" sz="1000" dirty="0">
                <a:solidFill>
                  <a:schemeClr val="tx1"/>
                </a:solidFill>
              </a:rPr>
              <a:t>(Basket of a Single Mom/Teenager/Couple etc.)</a:t>
            </a:r>
          </a:p>
        </p:txBody>
      </p:sp>
      <p:sp>
        <p:nvSpPr>
          <p:cNvPr id="34" name="Rounded Rectangle 33"/>
          <p:cNvSpPr/>
          <p:nvPr/>
        </p:nvSpPr>
        <p:spPr>
          <a:xfrm>
            <a:off x="6154407" y="1847370"/>
            <a:ext cx="2165409" cy="1181409"/>
          </a:xfrm>
          <a:prstGeom prst="round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Campaign Analysis</a:t>
            </a:r>
          </a:p>
          <a:p>
            <a:pPr algn="ctr"/>
            <a:r>
              <a:rPr lang="en-IN" sz="1000" dirty="0">
                <a:solidFill>
                  <a:schemeClr val="tx1"/>
                </a:solidFill>
              </a:rPr>
              <a:t>Campaign effectiveness can be studied and can help design </a:t>
            </a:r>
          </a:p>
          <a:p>
            <a:pPr algn="ctr"/>
            <a:r>
              <a:rPr lang="en-IN" sz="1000" dirty="0">
                <a:solidFill>
                  <a:schemeClr val="tx1"/>
                </a:solidFill>
              </a:rPr>
              <a:t>better, productive &amp; more desirable campaigns</a:t>
            </a:r>
          </a:p>
        </p:txBody>
      </p:sp>
      <p:sp>
        <p:nvSpPr>
          <p:cNvPr id="35" name="Rounded Rectangle 34"/>
          <p:cNvSpPr/>
          <p:nvPr/>
        </p:nvSpPr>
        <p:spPr>
          <a:xfrm>
            <a:off x="6154408" y="3276465"/>
            <a:ext cx="2165408" cy="1181409"/>
          </a:xfrm>
          <a:prstGeom prst="round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Pricing Sensitivity Analysis</a:t>
            </a:r>
          </a:p>
          <a:p>
            <a:pPr algn="ctr"/>
            <a:r>
              <a:rPr lang="en-IN" sz="1000" dirty="0">
                <a:solidFill>
                  <a:schemeClr val="tx1"/>
                </a:solidFill>
              </a:rPr>
              <a:t>Understand customer sentiment with respect to pricing and discounts/offers on products</a:t>
            </a:r>
          </a:p>
        </p:txBody>
      </p:sp>
      <p:sp>
        <p:nvSpPr>
          <p:cNvPr id="36" name="Rounded Rectangle 35"/>
          <p:cNvSpPr/>
          <p:nvPr/>
        </p:nvSpPr>
        <p:spPr>
          <a:xfrm>
            <a:off x="6154409" y="4738961"/>
            <a:ext cx="2165408" cy="1181409"/>
          </a:xfrm>
          <a:prstGeom prst="round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rPr>
              <a:t>Loyalty/Promotional data Analysis</a:t>
            </a:r>
          </a:p>
          <a:p>
            <a:pPr algn="ctr"/>
            <a:r>
              <a:rPr lang="en-IN" sz="1000" dirty="0">
                <a:solidFill>
                  <a:schemeClr val="bg1"/>
                </a:solidFill>
              </a:rPr>
              <a:t>Analyse segment level earns and avenues of redemptions to monitor the areas of interest</a:t>
            </a:r>
          </a:p>
        </p:txBody>
      </p:sp>
      <p:sp>
        <p:nvSpPr>
          <p:cNvPr id="37" name="Rounded Rectangle 36"/>
          <p:cNvSpPr/>
          <p:nvPr/>
        </p:nvSpPr>
        <p:spPr>
          <a:xfrm>
            <a:off x="8386598" y="1847370"/>
            <a:ext cx="2165408" cy="1181409"/>
          </a:xfrm>
          <a:prstGeom prst="round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Seasonal Analysis</a:t>
            </a:r>
          </a:p>
          <a:p>
            <a:pPr algn="ctr"/>
            <a:r>
              <a:rPr lang="en-IN" sz="1000" dirty="0">
                <a:solidFill>
                  <a:schemeClr val="tx1"/>
                </a:solidFill>
              </a:rPr>
              <a:t>Seasonal and timeline trends can be studied to understand the impact of holiday’s and festivities on buying patterns</a:t>
            </a:r>
          </a:p>
        </p:txBody>
      </p:sp>
      <p:sp>
        <p:nvSpPr>
          <p:cNvPr id="38" name="Rounded Rectangle 37"/>
          <p:cNvSpPr/>
          <p:nvPr/>
        </p:nvSpPr>
        <p:spPr>
          <a:xfrm>
            <a:off x="8386598" y="3276465"/>
            <a:ext cx="2165408" cy="1181409"/>
          </a:xfrm>
          <a:prstGeom prst="round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Customer Acquisition</a:t>
            </a:r>
          </a:p>
          <a:p>
            <a:pPr algn="ctr"/>
            <a:r>
              <a:rPr lang="en-IN" sz="1000" dirty="0">
                <a:solidFill>
                  <a:schemeClr val="tx1"/>
                </a:solidFill>
              </a:rPr>
              <a:t>Gain knowledge on the various sources of acquisition of members to understand the highly potential avenue</a:t>
            </a:r>
          </a:p>
        </p:txBody>
      </p:sp>
      <p:sp>
        <p:nvSpPr>
          <p:cNvPr id="39" name="Rounded Rectangle 38"/>
          <p:cNvSpPr/>
          <p:nvPr/>
        </p:nvSpPr>
        <p:spPr>
          <a:xfrm>
            <a:off x="8386598" y="4738961"/>
            <a:ext cx="2165408" cy="1181409"/>
          </a:xfrm>
          <a:prstGeom prst="round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Channel Behaviour</a:t>
            </a:r>
          </a:p>
          <a:p>
            <a:pPr algn="ctr"/>
            <a:r>
              <a:rPr lang="en-IN" sz="1000" dirty="0">
                <a:solidFill>
                  <a:schemeClr val="tx1"/>
                </a:solidFill>
              </a:rPr>
              <a:t>Understand the behaviour of a customer across channels (In-store Vs Online, Members vs Non-Members)</a:t>
            </a:r>
          </a:p>
        </p:txBody>
      </p:sp>
      <p:sp>
        <p:nvSpPr>
          <p:cNvPr id="6" name="Trapezoid 5"/>
          <p:cNvSpPr/>
          <p:nvPr/>
        </p:nvSpPr>
        <p:spPr bwMode="auto">
          <a:xfrm rot="5400000">
            <a:off x="759425" y="3424268"/>
            <a:ext cx="5036695" cy="712584"/>
          </a:xfrm>
          <a:custGeom>
            <a:avLst/>
            <a:gdLst>
              <a:gd name="connsiteX0" fmla="*/ 0 w 5036695"/>
              <a:gd name="connsiteY0" fmla="*/ 372411 h 372411"/>
              <a:gd name="connsiteX1" fmla="*/ 93103 w 5036695"/>
              <a:gd name="connsiteY1" fmla="*/ 0 h 372411"/>
              <a:gd name="connsiteX2" fmla="*/ 4943592 w 5036695"/>
              <a:gd name="connsiteY2" fmla="*/ 0 h 372411"/>
              <a:gd name="connsiteX3" fmla="*/ 5036695 w 5036695"/>
              <a:gd name="connsiteY3" fmla="*/ 372411 h 372411"/>
              <a:gd name="connsiteX4" fmla="*/ 0 w 5036695"/>
              <a:gd name="connsiteY4" fmla="*/ 372411 h 372411"/>
              <a:gd name="connsiteX0" fmla="*/ 0 w 5036695"/>
              <a:gd name="connsiteY0" fmla="*/ 807126 h 807126"/>
              <a:gd name="connsiteX1" fmla="*/ 647739 w 5036695"/>
              <a:gd name="connsiteY1" fmla="*/ 0 h 807126"/>
              <a:gd name="connsiteX2" fmla="*/ 4943592 w 5036695"/>
              <a:gd name="connsiteY2" fmla="*/ 434715 h 807126"/>
              <a:gd name="connsiteX3" fmla="*/ 5036695 w 5036695"/>
              <a:gd name="connsiteY3" fmla="*/ 807126 h 807126"/>
              <a:gd name="connsiteX4" fmla="*/ 0 w 5036695"/>
              <a:gd name="connsiteY4" fmla="*/ 807126 h 807126"/>
              <a:gd name="connsiteX0" fmla="*/ 0 w 5036695"/>
              <a:gd name="connsiteY0" fmla="*/ 807126 h 807126"/>
              <a:gd name="connsiteX1" fmla="*/ 647739 w 5036695"/>
              <a:gd name="connsiteY1" fmla="*/ 0 h 807126"/>
              <a:gd name="connsiteX2" fmla="*/ 4658782 w 5036695"/>
              <a:gd name="connsiteY2" fmla="*/ 0 h 807126"/>
              <a:gd name="connsiteX3" fmla="*/ 5036695 w 5036695"/>
              <a:gd name="connsiteY3" fmla="*/ 807126 h 807126"/>
              <a:gd name="connsiteX4" fmla="*/ 0 w 5036695"/>
              <a:gd name="connsiteY4" fmla="*/ 807126 h 807126"/>
              <a:gd name="connsiteX0" fmla="*/ 0 w 5036695"/>
              <a:gd name="connsiteY0" fmla="*/ 822116 h 822116"/>
              <a:gd name="connsiteX1" fmla="*/ 647739 w 5036695"/>
              <a:gd name="connsiteY1" fmla="*/ 14990 h 822116"/>
              <a:gd name="connsiteX2" fmla="*/ 4478903 w 5036695"/>
              <a:gd name="connsiteY2" fmla="*/ 0 h 822116"/>
              <a:gd name="connsiteX3" fmla="*/ 5036695 w 5036695"/>
              <a:gd name="connsiteY3" fmla="*/ 822116 h 822116"/>
              <a:gd name="connsiteX4" fmla="*/ 0 w 5036695"/>
              <a:gd name="connsiteY4" fmla="*/ 822116 h 822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695" h="822116">
                <a:moveTo>
                  <a:pt x="0" y="822116"/>
                </a:moveTo>
                <a:lnTo>
                  <a:pt x="647739" y="14990"/>
                </a:lnTo>
                <a:lnTo>
                  <a:pt x="4478903" y="0"/>
                </a:lnTo>
                <a:lnTo>
                  <a:pt x="5036695" y="822116"/>
                </a:lnTo>
                <a:lnTo>
                  <a:pt x="0" y="822116"/>
                </a:lnTo>
                <a:close/>
              </a:path>
            </a:pathLst>
          </a:cu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2700000" scaled="1"/>
            <a:tileRect/>
          </a:gradFill>
          <a:ln w="12700">
            <a:noFill/>
            <a:round/>
            <a:headEnd/>
            <a:tailEnd/>
          </a:ln>
        </p:spPr>
        <p:txBody>
          <a:bodyPr rtlCol="0" anchor="ctr"/>
          <a:lstStyle/>
          <a:p>
            <a:pPr algn="ctr"/>
            <a:endParaRPr lang="en-IN" dirty="0"/>
          </a:p>
        </p:txBody>
      </p:sp>
      <p:grpSp>
        <p:nvGrpSpPr>
          <p:cNvPr id="5" name="Group 4"/>
          <p:cNvGrpSpPr/>
          <p:nvPr/>
        </p:nvGrpSpPr>
        <p:grpSpPr>
          <a:xfrm>
            <a:off x="316628" y="1109877"/>
            <a:ext cx="2327317" cy="5376823"/>
            <a:chOff x="9412719" y="1210094"/>
            <a:chExt cx="2327317" cy="5184742"/>
          </a:xfrm>
        </p:grpSpPr>
        <p:grpSp>
          <p:nvGrpSpPr>
            <p:cNvPr id="4" name="Group 3"/>
            <p:cNvGrpSpPr/>
            <p:nvPr/>
          </p:nvGrpSpPr>
          <p:grpSpPr>
            <a:xfrm>
              <a:off x="9412719" y="1210094"/>
              <a:ext cx="2327317" cy="5184742"/>
              <a:chOff x="428762" y="951314"/>
              <a:chExt cx="2327317" cy="5184742"/>
            </a:xfrm>
          </p:grpSpPr>
          <p:sp>
            <p:nvSpPr>
              <p:cNvPr id="19" name="Freeform 5"/>
              <p:cNvSpPr>
                <a:spLocks/>
              </p:cNvSpPr>
              <p:nvPr/>
            </p:nvSpPr>
            <p:spPr bwMode="gray">
              <a:xfrm>
                <a:off x="428762" y="951314"/>
                <a:ext cx="2327317" cy="5184742"/>
              </a:xfrm>
              <a:prstGeom prst="roundRect">
                <a:avLst>
                  <a:gd name="adj" fmla="val 0"/>
                </a:avLst>
              </a:prstGeom>
              <a:solidFill>
                <a:schemeClr val="bg1">
                  <a:lumMod val="95000"/>
                </a:schemeClr>
              </a:solidFill>
              <a:ln w="12700">
                <a:solidFill>
                  <a:srgbClr val="C0C0C0"/>
                </a:solidFill>
                <a:miter lim="800000"/>
                <a:headEnd/>
                <a:tailEnd/>
              </a:ln>
              <a:effectLst>
                <a:outerShdw blurRad="127000" dist="63500" dir="2700000" algn="tl" rotWithShape="0">
                  <a:prstClr val="black">
                    <a:alpha val="40000"/>
                  </a:prstClr>
                </a:outerShdw>
              </a:effectLst>
              <a:scene3d>
                <a:camera prst="orthographicFront"/>
                <a:lightRig rig="threePt" dir="t"/>
              </a:scene3d>
              <a:sp3d>
                <a:bevelT w="127000" prst="cross"/>
              </a:sp3d>
            </p:spPr>
            <p:txBody>
              <a:bodyPr lIns="108000" tIns="72000" rIns="72000" bIns="72000" anchor="t"/>
              <a:lstStyle/>
              <a:p>
                <a:pPr defTabSz="801688" eaLnBrk="0" hangingPunct="0">
                  <a:lnSpc>
                    <a:spcPct val="85000"/>
                  </a:lnSpc>
                </a:pPr>
                <a:endParaRPr lang="en-US" sz="1600" kern="0" dirty="0">
                  <a:effectLst>
                    <a:outerShdw blurRad="190500" algn="ctr" rotWithShape="0">
                      <a:prstClr val="black">
                        <a:alpha val="50000"/>
                      </a:prstClr>
                    </a:outerShdw>
                  </a:effectLst>
                  <a:cs typeface="Arial" charset="0"/>
                </a:endParaRPr>
              </a:p>
            </p:txBody>
          </p:sp>
          <p:sp>
            <p:nvSpPr>
              <p:cNvPr id="12" name="Rectangle 11"/>
              <p:cNvSpPr/>
              <p:nvPr/>
            </p:nvSpPr>
            <p:spPr>
              <a:xfrm>
                <a:off x="630251" y="1372687"/>
                <a:ext cx="2055994" cy="4659471"/>
              </a:xfrm>
              <a:prstGeom prst="rect">
                <a:avLst/>
              </a:prstGeom>
            </p:spPr>
            <p:txBody>
              <a:bodyPr wrap="square">
                <a:spAutoFit/>
              </a:bodyPr>
              <a:lstStyle/>
              <a:p>
                <a:r>
                  <a:rPr lang="en-IN" sz="1400" b="1" dirty="0">
                    <a:solidFill>
                      <a:srgbClr val="0070C0"/>
                    </a:solidFill>
                  </a:rPr>
                  <a:t>Customer Demographics</a:t>
                </a:r>
              </a:p>
              <a:p>
                <a:pPr marL="285750" indent="-285750">
                  <a:buFont typeface="Arial" panose="020B0604020202020204" pitchFamily="34" charset="0"/>
                  <a:buChar char="•"/>
                </a:pPr>
                <a:r>
                  <a:rPr lang="en-IN" sz="1400" b="1" dirty="0">
                    <a:solidFill>
                      <a:srgbClr val="0070C0"/>
                    </a:solidFill>
                  </a:rPr>
                  <a:t>House hold info</a:t>
                </a:r>
              </a:p>
              <a:p>
                <a:pPr marL="285750" indent="-285750">
                  <a:buFont typeface="Arial" panose="020B0604020202020204" pitchFamily="34" charset="0"/>
                  <a:buChar char="•"/>
                </a:pPr>
                <a:r>
                  <a:rPr lang="en-IN" sz="1400" b="1" dirty="0">
                    <a:solidFill>
                      <a:srgbClr val="0070C0"/>
                    </a:solidFill>
                  </a:rPr>
                  <a:t>Location </a:t>
                </a:r>
              </a:p>
              <a:p>
                <a:pPr marL="285750" indent="-285750">
                  <a:buFont typeface="Arial" panose="020B0604020202020204" pitchFamily="34" charset="0"/>
                  <a:buChar char="•"/>
                </a:pPr>
                <a:r>
                  <a:rPr lang="en-IN" sz="1400" b="1" dirty="0">
                    <a:solidFill>
                      <a:srgbClr val="0070C0"/>
                    </a:solidFill>
                  </a:rPr>
                  <a:t>Contact Details</a:t>
                </a:r>
              </a:p>
              <a:p>
                <a:r>
                  <a:rPr lang="en-IN" sz="1400" b="1" dirty="0">
                    <a:solidFill>
                      <a:srgbClr val="00B050"/>
                    </a:solidFill>
                  </a:rPr>
                  <a:t>Redemptions</a:t>
                </a:r>
              </a:p>
              <a:p>
                <a:r>
                  <a:rPr lang="en-IN" sz="1400" b="1" dirty="0">
                    <a:solidFill>
                      <a:srgbClr val="00B050"/>
                    </a:solidFill>
                  </a:rPr>
                  <a:t>Purchase History</a:t>
                </a:r>
              </a:p>
              <a:p>
                <a:pPr marL="285750" indent="-285750">
                  <a:buFont typeface="Arial" panose="020B0604020202020204" pitchFamily="34" charset="0"/>
                  <a:buChar char="•"/>
                </a:pPr>
                <a:r>
                  <a:rPr lang="en-IN" sz="1400" b="1" dirty="0">
                    <a:solidFill>
                      <a:srgbClr val="00B050"/>
                    </a:solidFill>
                  </a:rPr>
                  <a:t>Frequency</a:t>
                </a:r>
              </a:p>
              <a:p>
                <a:pPr marL="285750" indent="-285750">
                  <a:buFont typeface="Arial" panose="020B0604020202020204" pitchFamily="34" charset="0"/>
                  <a:buChar char="•"/>
                </a:pPr>
                <a:r>
                  <a:rPr lang="en-IN" sz="1400" b="1" dirty="0">
                    <a:solidFill>
                      <a:srgbClr val="00B050"/>
                    </a:solidFill>
                  </a:rPr>
                  <a:t>Transactions</a:t>
                </a:r>
              </a:p>
              <a:p>
                <a:pPr marL="285750" indent="-285750">
                  <a:buFont typeface="Arial" panose="020B0604020202020204" pitchFamily="34" charset="0"/>
                  <a:buChar char="•"/>
                </a:pPr>
                <a:r>
                  <a:rPr lang="en-IN" sz="1400" b="1" dirty="0">
                    <a:solidFill>
                      <a:srgbClr val="00B050"/>
                    </a:solidFill>
                  </a:rPr>
                  <a:t>Monetary Value</a:t>
                </a:r>
              </a:p>
              <a:p>
                <a:r>
                  <a:rPr lang="en-IN" sz="1400" b="1" dirty="0">
                    <a:solidFill>
                      <a:srgbClr val="FF9766"/>
                    </a:solidFill>
                  </a:rPr>
                  <a:t>Customer Location</a:t>
                </a:r>
              </a:p>
              <a:p>
                <a:r>
                  <a:rPr lang="en-IN" sz="1400" b="1" dirty="0">
                    <a:solidFill>
                      <a:srgbClr val="FF9766"/>
                    </a:solidFill>
                  </a:rPr>
                  <a:t>Customer Household</a:t>
                </a:r>
              </a:p>
              <a:p>
                <a:r>
                  <a:rPr lang="en-IN" sz="1400" b="1" dirty="0">
                    <a:solidFill>
                      <a:srgbClr val="FFBF00"/>
                    </a:solidFill>
                  </a:rPr>
                  <a:t>Offers &amp; Benefits</a:t>
                </a:r>
              </a:p>
              <a:p>
                <a:r>
                  <a:rPr lang="en-IN" sz="1400" b="1" dirty="0">
                    <a:solidFill>
                      <a:srgbClr val="FFBF00"/>
                    </a:solidFill>
                  </a:rPr>
                  <a:t>Partner Data</a:t>
                </a:r>
              </a:p>
              <a:p>
                <a:r>
                  <a:rPr lang="en-IN" sz="1400" b="1" dirty="0">
                    <a:solidFill>
                      <a:srgbClr val="BF7E8D"/>
                    </a:solidFill>
                  </a:rPr>
                  <a:t>Customer Segments</a:t>
                </a:r>
              </a:p>
              <a:p>
                <a:pPr marL="285750" indent="-285750">
                  <a:buFont typeface="Arial" panose="020B0604020202020204" pitchFamily="34" charset="0"/>
                  <a:buChar char="•"/>
                </a:pPr>
                <a:r>
                  <a:rPr lang="en-IN" sz="1400" b="1" dirty="0">
                    <a:solidFill>
                      <a:srgbClr val="BF7E8D"/>
                    </a:solidFill>
                  </a:rPr>
                  <a:t>New</a:t>
                </a:r>
              </a:p>
              <a:p>
                <a:pPr marL="285750" indent="-285750">
                  <a:buFont typeface="Arial" panose="020B0604020202020204" pitchFamily="34" charset="0"/>
                  <a:buChar char="•"/>
                </a:pPr>
                <a:r>
                  <a:rPr lang="en-IN" sz="1400" b="1" dirty="0">
                    <a:solidFill>
                      <a:srgbClr val="BF7E8D"/>
                    </a:solidFill>
                  </a:rPr>
                  <a:t>Repeat</a:t>
                </a:r>
              </a:p>
              <a:p>
                <a:pPr marL="285750" indent="-285750">
                  <a:buFont typeface="Arial" panose="020B0604020202020204" pitchFamily="34" charset="0"/>
                  <a:buChar char="•"/>
                </a:pPr>
                <a:r>
                  <a:rPr lang="en-IN" sz="1400" b="1" dirty="0">
                    <a:solidFill>
                      <a:srgbClr val="BF7E8D"/>
                    </a:solidFill>
                  </a:rPr>
                  <a:t>Reactive</a:t>
                </a:r>
              </a:p>
              <a:p>
                <a:r>
                  <a:rPr lang="en-IN" sz="1400" b="1" dirty="0">
                    <a:solidFill>
                      <a:schemeClr val="accent4">
                        <a:lumMod val="50000"/>
                      </a:schemeClr>
                    </a:solidFill>
                  </a:rPr>
                  <a:t>Customer Channel</a:t>
                </a:r>
              </a:p>
              <a:p>
                <a:pPr marL="285750" indent="-285750">
                  <a:buFont typeface="Arial" panose="020B0604020202020204" pitchFamily="34" charset="0"/>
                  <a:buChar char="•"/>
                </a:pPr>
                <a:r>
                  <a:rPr lang="en-IN" sz="1400" b="1" dirty="0">
                    <a:solidFill>
                      <a:schemeClr val="accent4">
                        <a:lumMod val="50000"/>
                      </a:schemeClr>
                    </a:solidFill>
                  </a:rPr>
                  <a:t>Online</a:t>
                </a:r>
              </a:p>
              <a:p>
                <a:pPr marL="285750" indent="-285750">
                  <a:buFont typeface="Arial" panose="020B0604020202020204" pitchFamily="34" charset="0"/>
                  <a:buChar char="•"/>
                </a:pPr>
                <a:r>
                  <a:rPr lang="en-IN" sz="1400" b="1" dirty="0">
                    <a:solidFill>
                      <a:schemeClr val="accent4">
                        <a:lumMod val="50000"/>
                      </a:schemeClr>
                    </a:solidFill>
                  </a:rPr>
                  <a:t>VIP</a:t>
                </a:r>
              </a:p>
              <a:p>
                <a:pPr marL="285750" indent="-285750">
                  <a:buFont typeface="Arial" panose="020B0604020202020204" pitchFamily="34" charset="0"/>
                  <a:buChar char="•"/>
                </a:pPr>
                <a:r>
                  <a:rPr lang="en-IN" sz="1400" b="1" dirty="0">
                    <a:solidFill>
                      <a:schemeClr val="accent4">
                        <a:lumMod val="50000"/>
                      </a:schemeClr>
                    </a:solidFill>
                  </a:rPr>
                  <a:t>In Store</a:t>
                </a:r>
              </a:p>
              <a:p>
                <a:r>
                  <a:rPr lang="en-IN" sz="1400" b="1" dirty="0">
                    <a:solidFill>
                      <a:schemeClr val="accent4">
                        <a:lumMod val="50000"/>
                      </a:schemeClr>
                    </a:solidFill>
                  </a:rPr>
                  <a:t>Customer Activity</a:t>
                </a:r>
              </a:p>
            </p:txBody>
          </p:sp>
          <p:sp>
            <p:nvSpPr>
              <p:cNvPr id="44" name="TextBox 43"/>
              <p:cNvSpPr txBox="1"/>
              <p:nvPr/>
            </p:nvSpPr>
            <p:spPr>
              <a:xfrm>
                <a:off x="506364" y="1004528"/>
                <a:ext cx="2249715" cy="338554"/>
              </a:xfrm>
              <a:prstGeom prst="rect">
                <a:avLst/>
              </a:prstGeom>
              <a:noFill/>
            </p:spPr>
            <p:txBody>
              <a:bodyPr wrap="square" rtlCol="0">
                <a:spAutoFit/>
              </a:bodyPr>
              <a:lstStyle/>
              <a:p>
                <a:pPr algn="ctr"/>
                <a:r>
                  <a:rPr lang="en-IN" sz="1600" b="1" u="sng" dirty="0">
                    <a:solidFill>
                      <a:schemeClr val="bg1"/>
                    </a:solidFill>
                  </a:rPr>
                  <a:t>SYW LANDSCAPE</a:t>
                </a:r>
              </a:p>
            </p:txBody>
          </p:sp>
        </p:grpSp>
        <p:sp>
          <p:nvSpPr>
            <p:cNvPr id="7" name="TextBox 6"/>
            <p:cNvSpPr txBox="1"/>
            <p:nvPr/>
          </p:nvSpPr>
          <p:spPr>
            <a:xfrm>
              <a:off x="9490321" y="1271552"/>
              <a:ext cx="2179881" cy="338554"/>
            </a:xfrm>
            <a:prstGeom prst="rect">
              <a:avLst/>
            </a:prstGeom>
            <a:noFill/>
          </p:spPr>
          <p:txBody>
            <a:bodyPr wrap="square" rtlCol="0">
              <a:spAutoFit/>
            </a:bodyPr>
            <a:lstStyle/>
            <a:p>
              <a:pPr algn="ctr"/>
              <a:r>
                <a:rPr lang="en-IN" sz="1600" b="1" dirty="0"/>
                <a:t>Sample Data Snapshot</a:t>
              </a:r>
            </a:p>
          </p:txBody>
        </p:sp>
      </p:grpSp>
      <p:sp>
        <p:nvSpPr>
          <p:cNvPr id="41" name="Shape 174">
            <a:extLst>
              <a:ext uri="{FF2B5EF4-FFF2-40B4-BE49-F238E27FC236}">
                <a16:creationId xmlns:a16="http://schemas.microsoft.com/office/drawing/2014/main" id="{08FDF1DB-FFC5-40C0-BD8C-4B78BEB97ABF}"/>
              </a:ext>
            </a:extLst>
          </p:cNvPr>
          <p:cNvSpPr txBox="1">
            <a:spLocks/>
          </p:cNvSpPr>
          <p:nvPr/>
        </p:nvSpPr>
        <p:spPr>
          <a:xfrm>
            <a:off x="0" y="38342"/>
            <a:ext cx="12315217" cy="408349"/>
          </a:xfrm>
          <a:prstGeom prst="rect">
            <a:avLst/>
          </a:prstGeom>
          <a:noFill/>
          <a:ln>
            <a:noFill/>
          </a:ln>
        </p:spPr>
        <p:txBody>
          <a:bodyPr vert="horz" wrap="square" lIns="91425" tIns="45700" rIns="91425" bIns="45700" rtlCol="0" anchor="ctr" anchorCtr="0">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indent="-177800">
              <a:spcBef>
                <a:spcPts val="0"/>
              </a:spcBef>
              <a:buClr>
                <a:schemeClr val="lt1"/>
              </a:buClr>
              <a:buSzPct val="100000"/>
            </a:pPr>
            <a:r>
              <a:rPr lang="en-US" dirty="0"/>
              <a:t>Exploratory Data Analysis</a:t>
            </a:r>
            <a:endParaRPr lang="en-US" sz="1200" dirty="0">
              <a:solidFill>
                <a:schemeClr val="lt1"/>
              </a:solidFill>
              <a:ea typeface="Arial"/>
              <a:sym typeface="Arial"/>
            </a:endParaRPr>
          </a:p>
        </p:txBody>
      </p:sp>
      <p:sp>
        <p:nvSpPr>
          <p:cNvPr id="3" name="Round Same Side Corner Rectangle 24">
            <a:extLst>
              <a:ext uri="{FF2B5EF4-FFF2-40B4-BE49-F238E27FC236}">
                <a16:creationId xmlns:a16="http://schemas.microsoft.com/office/drawing/2014/main" id="{FC8329C2-35B7-47AC-AD63-504966D20C1C}"/>
              </a:ext>
            </a:extLst>
          </p:cNvPr>
          <p:cNvSpPr/>
          <p:nvPr/>
        </p:nvSpPr>
        <p:spPr>
          <a:xfrm>
            <a:off x="171735" y="618248"/>
            <a:ext cx="12143482" cy="414087"/>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LatentView uses different analysis techniques detailed below to extract features for building propensity models:</a:t>
            </a:r>
            <a:endParaRPr lang="en-IN"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7222"/>
      </p:ext>
    </p:extLst>
  </p:cSld>
  <p:clrMapOvr>
    <a:masterClrMapping/>
  </p:clrMapOvr>
</p:sld>
</file>

<file path=ppt/theme/theme1.xml><?xml version="1.0" encoding="utf-8"?>
<a:theme xmlns:a="http://schemas.openxmlformats.org/drawingml/2006/main" name="4_Office Theme">
  <a:themeElements>
    <a:clrScheme name="LatentView">
      <a:dk1>
        <a:sysClr val="windowText" lastClr="000000"/>
      </a:dk1>
      <a:lt1>
        <a:sysClr val="window" lastClr="FFFFFF"/>
      </a:lt1>
      <a:dk2>
        <a:srgbClr val="44546A"/>
      </a:dk2>
      <a:lt2>
        <a:srgbClr val="E7E6E6"/>
      </a:lt2>
      <a:accent1>
        <a:srgbClr val="1957A3"/>
      </a:accent1>
      <a:accent2>
        <a:srgbClr val="7F7F7F"/>
      </a:accent2>
      <a:accent3>
        <a:srgbClr val="178CCB"/>
      </a:accent3>
      <a:accent4>
        <a:srgbClr val="18A3AC"/>
      </a:accent4>
      <a:accent5>
        <a:srgbClr val="D1A426"/>
      </a:accent5>
      <a:accent6>
        <a:srgbClr val="052049"/>
      </a:accent6>
      <a:hlink>
        <a:srgbClr val="1957A3"/>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19093</TotalTime>
  <Words>3301</Words>
  <Application>Microsoft Office PowerPoint</Application>
  <PresentationFormat>Widescreen</PresentationFormat>
  <Paragraphs>656</Paragraphs>
  <Slides>24</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Avenir Book</vt:lpstr>
      <vt:lpstr>Calibri</vt:lpstr>
      <vt:lpstr>Sabon Next LT</vt:lpstr>
      <vt:lpstr>Segoe UI</vt:lpstr>
      <vt:lpstr>Segoe UI Light</vt:lpstr>
      <vt:lpstr>Segoe UI Semibold</vt:lpstr>
      <vt:lpstr>Wingdings</vt:lpstr>
      <vt:lpstr>4_Office Theme</vt:lpstr>
      <vt:lpstr>LatentView Analytics</vt:lpstr>
      <vt:lpstr>PowerPoint Presentation</vt:lpstr>
      <vt:lpstr>PowerPoint Presentation</vt:lpstr>
      <vt:lpstr>Business Objective</vt:lpstr>
      <vt:lpstr>PowerPoint Presentation</vt:lpstr>
      <vt:lpstr>Data Mining Process Flow</vt:lpstr>
      <vt:lpstr>Solution Approach</vt:lpstr>
      <vt:lpstr>Phase 1: Identify High Net Worth Customers</vt:lpstr>
      <vt:lpstr>PowerPoint Presentation</vt:lpstr>
      <vt:lpstr>Exploratory Data Analysis – Methodology</vt:lpstr>
      <vt:lpstr>Clustering – Patterns to identify customers to conduct pilot tests</vt:lpstr>
      <vt:lpstr>PowerPoint Presentation</vt:lpstr>
      <vt:lpstr>PowerPoint Presentation</vt:lpstr>
      <vt:lpstr>PowerPoint Presentation</vt:lpstr>
      <vt:lpstr>Phase 2: Enhance Product recommendations using internal &amp; external data</vt:lpstr>
      <vt:lpstr>Potential External Data Sources</vt:lpstr>
      <vt:lpstr>Illustrations: Enhance Recommendations</vt:lpstr>
      <vt:lpstr>Step 3: Evaluate performance using A/B testing</vt:lpstr>
      <vt:lpstr>PowerPoint Presentation</vt:lpstr>
      <vt:lpstr>Identifying Potential Annual Members using Segmentation </vt:lpstr>
      <vt:lpstr>PowerPoint Presentation</vt:lpstr>
      <vt:lpstr>Maximize Business Value using Optimization and Personalization </vt:lpstr>
      <vt:lpstr>Evaluate performance using A/B testing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LatentView Analytics</dc:title>
  <dc:creator>prateek.jain</dc:creator>
  <cp:lastModifiedBy>viswanath.ramakirishna</cp:lastModifiedBy>
  <cp:revision>456</cp:revision>
  <dcterms:created xsi:type="dcterms:W3CDTF">2018-09-21T07:24:14Z</dcterms:created>
  <dcterms:modified xsi:type="dcterms:W3CDTF">2020-10-23T19:31:21Z</dcterms:modified>
</cp:coreProperties>
</file>